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24"/>
  </p:notesMasterIdLst>
  <p:sldIdLst>
    <p:sldId id="257" r:id="rId2"/>
    <p:sldId id="258" r:id="rId3"/>
    <p:sldId id="290" r:id="rId4"/>
    <p:sldId id="278" r:id="rId5"/>
    <p:sldId id="279" r:id="rId6"/>
    <p:sldId id="300" r:id="rId7"/>
    <p:sldId id="276" r:id="rId8"/>
    <p:sldId id="277" r:id="rId9"/>
    <p:sldId id="305" r:id="rId10"/>
    <p:sldId id="280" r:id="rId11"/>
    <p:sldId id="264" r:id="rId12"/>
    <p:sldId id="293" r:id="rId13"/>
    <p:sldId id="297" r:id="rId14"/>
    <p:sldId id="282" r:id="rId15"/>
    <p:sldId id="284" r:id="rId16"/>
    <p:sldId id="288" r:id="rId17"/>
    <p:sldId id="289" r:id="rId18"/>
    <p:sldId id="268" r:id="rId19"/>
    <p:sldId id="301" r:id="rId20"/>
    <p:sldId id="303" r:id="rId21"/>
    <p:sldId id="306" r:id="rId22"/>
    <p:sldId id="307" r:id="rId23"/>
  </p:sldIdLst>
  <p:sldSz cx="9144000" cy="6858000" type="screen4x3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88E87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23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5AD6C9-42FD-4A64-BED1-38583E4624CA}" type="datetimeFigureOut">
              <a:rPr lang="es-AR" smtClean="0"/>
              <a:t>24/9/2018</a:t>
            </a:fld>
            <a:endParaRPr lang="es-AR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CEF120-E140-40B4-A947-7E7B286716D7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3804557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8A970-A034-4275-A871-77F906133906}" type="datetimeFigureOut">
              <a:rPr lang="es-AR" smtClean="0"/>
              <a:t>24/9/2018</a:t>
            </a:fld>
            <a:endParaRPr lang="es-AR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05D66-2066-44C0-B28B-7C3D0F923511}" type="slidenum">
              <a:rPr lang="es-AR" smtClean="0"/>
              <a:t>‹Nº›</a:t>
            </a:fld>
            <a:endParaRPr lang="es-A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8A970-A034-4275-A871-77F906133906}" type="datetimeFigureOut">
              <a:rPr lang="es-AR" smtClean="0"/>
              <a:t>24/9/2018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05D66-2066-44C0-B28B-7C3D0F923511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8A970-A034-4275-A871-77F906133906}" type="datetimeFigureOut">
              <a:rPr lang="es-AR" smtClean="0"/>
              <a:t>24/9/2018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05D66-2066-44C0-B28B-7C3D0F923511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8A970-A034-4275-A871-77F906133906}" type="datetimeFigureOut">
              <a:rPr lang="es-AR" smtClean="0"/>
              <a:t>24/9/2018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05D66-2066-44C0-B28B-7C3D0F923511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8A970-A034-4275-A871-77F906133906}" type="datetimeFigureOut">
              <a:rPr lang="es-AR" smtClean="0"/>
              <a:t>24/9/2018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05D66-2066-44C0-B28B-7C3D0F923511}" type="slidenum">
              <a:rPr lang="es-AR" smtClean="0"/>
              <a:t>‹Nº›</a:t>
            </a:fld>
            <a:endParaRPr lang="es-A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8A970-A034-4275-A871-77F906133906}" type="datetimeFigureOut">
              <a:rPr lang="es-AR" smtClean="0"/>
              <a:t>24/9/2018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05D66-2066-44C0-B28B-7C3D0F923511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8A970-A034-4275-A871-77F906133906}" type="datetimeFigureOut">
              <a:rPr lang="es-AR" smtClean="0"/>
              <a:t>24/9/2018</a:t>
            </a:fld>
            <a:endParaRPr lang="es-A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05D66-2066-44C0-B28B-7C3D0F923511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8A970-A034-4275-A871-77F906133906}" type="datetimeFigureOut">
              <a:rPr lang="es-AR" smtClean="0"/>
              <a:t>24/9/2018</a:t>
            </a:fld>
            <a:endParaRPr lang="es-A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05D66-2066-44C0-B28B-7C3D0F923511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8A970-A034-4275-A871-77F906133906}" type="datetimeFigureOut">
              <a:rPr lang="es-AR" smtClean="0"/>
              <a:t>24/9/2018</a:t>
            </a:fld>
            <a:endParaRPr lang="es-A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05D66-2066-44C0-B28B-7C3D0F923511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8A970-A034-4275-A871-77F906133906}" type="datetimeFigureOut">
              <a:rPr lang="es-AR" smtClean="0"/>
              <a:t>24/9/2018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05D66-2066-44C0-B28B-7C3D0F923511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8A970-A034-4275-A871-77F906133906}" type="datetimeFigureOut">
              <a:rPr lang="es-AR" smtClean="0"/>
              <a:t>24/9/2018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E305D66-2066-44C0-B28B-7C3D0F923511}" type="slidenum">
              <a:rPr lang="es-AR" smtClean="0"/>
              <a:t>‹Nº›</a:t>
            </a:fld>
            <a:endParaRPr lang="es-A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CA8A970-A034-4275-A871-77F906133906}" type="datetimeFigureOut">
              <a:rPr lang="es-AR" smtClean="0"/>
              <a:t>24/9/2018</a:t>
            </a:fld>
            <a:endParaRPr lang="es-AR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E305D66-2066-44C0-B28B-7C3D0F923511}" type="slidenum">
              <a:rPr lang="es-AR" smtClean="0"/>
              <a:t>‹Nº›</a:t>
            </a:fld>
            <a:endParaRPr lang="es-AR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5" y="2054546"/>
            <a:ext cx="9050329" cy="48308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1581646"/>
            <a:ext cx="798513" cy="9636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5292080" y="1700808"/>
            <a:ext cx="2736304" cy="7694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s-AR" altLang="es-AR" sz="2800" b="1" dirty="0" smtClean="0"/>
              <a:t>CASO CLÍNICO</a:t>
            </a:r>
          </a:p>
          <a:p>
            <a:pPr algn="r"/>
            <a:r>
              <a:rPr lang="es-AR" sz="1600" b="1" dirty="0"/>
              <a:t>MARIANA </a:t>
            </a:r>
            <a:r>
              <a:rPr lang="es-AR" sz="1600" b="1" dirty="0" smtClean="0"/>
              <a:t>ALLENDE</a:t>
            </a:r>
            <a:endParaRPr lang="es-AR" sz="1600" b="1" dirty="0"/>
          </a:p>
        </p:txBody>
      </p:sp>
      <p:sp>
        <p:nvSpPr>
          <p:cNvPr id="6" name="5 CuadroTexto"/>
          <p:cNvSpPr txBox="1"/>
          <p:nvPr/>
        </p:nvSpPr>
        <p:spPr>
          <a:xfrm>
            <a:off x="5694553" y="4293096"/>
            <a:ext cx="2182072" cy="8679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defRPr/>
            </a:pPr>
            <a:endParaRPr lang="es-AR" b="1" dirty="0"/>
          </a:p>
          <a:p>
            <a:pPr algn="ctr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defRPr/>
            </a:pPr>
            <a:endParaRPr lang="es-AR" b="1" dirty="0"/>
          </a:p>
          <a:p>
            <a:endParaRPr lang="es-A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6910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827584" y="2492896"/>
            <a:ext cx="4335354" cy="164660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s-AR" sz="2000" dirty="0" smtClean="0"/>
              <a:t>Diagnósticos:</a:t>
            </a:r>
          </a:p>
          <a:p>
            <a:pPr marL="285750" indent="-285750">
              <a:lnSpc>
                <a:spcPct val="150000"/>
              </a:lnSpc>
              <a:buClr>
                <a:schemeClr val="tx2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es-AR" dirty="0" err="1" smtClean="0"/>
              <a:t>Acalasia</a:t>
            </a:r>
            <a:r>
              <a:rPr lang="es-AR" dirty="0" smtClean="0"/>
              <a:t> del </a:t>
            </a:r>
            <a:r>
              <a:rPr lang="es-AR" dirty="0" err="1" smtClean="0"/>
              <a:t>cricofaringeo</a:t>
            </a:r>
            <a:endParaRPr lang="es-AR" dirty="0" smtClean="0"/>
          </a:p>
          <a:p>
            <a:pPr marL="285750" indent="-285750">
              <a:lnSpc>
                <a:spcPct val="150000"/>
              </a:lnSpc>
              <a:buClr>
                <a:schemeClr val="tx2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es-AR" dirty="0" smtClean="0"/>
              <a:t>Crisis </a:t>
            </a:r>
            <a:r>
              <a:rPr lang="es-AR" dirty="0" err="1" smtClean="0"/>
              <a:t>broncoobstructiva</a:t>
            </a:r>
            <a:r>
              <a:rPr lang="es-AR" dirty="0" smtClean="0"/>
              <a:t> sin hipoxemia</a:t>
            </a:r>
          </a:p>
          <a:p>
            <a:pPr marL="285750" indent="-285750">
              <a:lnSpc>
                <a:spcPct val="150000"/>
              </a:lnSpc>
              <a:buClr>
                <a:schemeClr val="tx2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es-AR" dirty="0" smtClean="0"/>
              <a:t>Estancamiento ponderal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827584" y="1196752"/>
            <a:ext cx="6007958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AR" sz="3600" dirty="0" smtClean="0">
                <a:solidFill>
                  <a:schemeClr val="tx2">
                    <a:lumMod val="50000"/>
                  </a:schemeClr>
                </a:solidFill>
              </a:rPr>
              <a:t>Resumen de historia clínica</a:t>
            </a:r>
          </a:p>
          <a:p>
            <a:r>
              <a:rPr lang="es-AR" sz="2400" dirty="0" smtClean="0"/>
              <a:t>Internación en sala de nutrición</a:t>
            </a:r>
            <a:endParaRPr lang="es-AR" sz="2400" dirty="0"/>
          </a:p>
        </p:txBody>
      </p:sp>
      <p:sp>
        <p:nvSpPr>
          <p:cNvPr id="3" name="2 CuadroTexto"/>
          <p:cNvSpPr txBox="1"/>
          <p:nvPr/>
        </p:nvSpPr>
        <p:spPr>
          <a:xfrm>
            <a:off x="467544" y="4869160"/>
            <a:ext cx="4694683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s-AR" dirty="0" smtClean="0"/>
              <a:t>Se programa VEDA para dilatación con balón.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015919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827584" y="1196752"/>
            <a:ext cx="6007958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AR" sz="3600" dirty="0" smtClean="0">
                <a:solidFill>
                  <a:schemeClr val="tx2">
                    <a:lumMod val="50000"/>
                  </a:schemeClr>
                </a:solidFill>
              </a:rPr>
              <a:t>Resumen de historia clínica</a:t>
            </a:r>
          </a:p>
          <a:p>
            <a:r>
              <a:rPr lang="es-AR" sz="2400" dirty="0" smtClean="0"/>
              <a:t>Video endoscopía digestiva alta</a:t>
            </a:r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624309"/>
            <a:ext cx="4001058" cy="2676899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6085" y="2650083"/>
            <a:ext cx="3998913" cy="268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1099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827584" y="1196752"/>
            <a:ext cx="6007958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AR" sz="3600" dirty="0" smtClean="0">
                <a:solidFill>
                  <a:schemeClr val="tx2">
                    <a:lumMod val="50000"/>
                  </a:schemeClr>
                </a:solidFill>
              </a:rPr>
              <a:t>Resumen de historia clínica</a:t>
            </a:r>
          </a:p>
          <a:p>
            <a:r>
              <a:rPr lang="es-AR" sz="2400" dirty="0" smtClean="0"/>
              <a:t>Video endoscopía digestiva alta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492896"/>
            <a:ext cx="3600400" cy="2676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9" y="2492896"/>
            <a:ext cx="3672408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8972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764704"/>
            <a:ext cx="6194425" cy="12382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348879"/>
            <a:ext cx="4104456" cy="39399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7720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827584" y="2420888"/>
            <a:ext cx="7848872" cy="13388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AR" dirty="0" smtClean="0"/>
              <a:t>Luego </a:t>
            </a:r>
            <a:r>
              <a:rPr lang="es-AR" dirty="0"/>
              <a:t>de la </a:t>
            </a:r>
            <a:r>
              <a:rPr lang="es-AR" dirty="0" smtClean="0"/>
              <a:t>dilatación </a:t>
            </a:r>
            <a:r>
              <a:rPr lang="es-AR" dirty="0"/>
              <a:t>el niño comienza a </a:t>
            </a:r>
            <a:r>
              <a:rPr lang="es-AR" dirty="0" smtClean="0"/>
              <a:t>alimentarse </a:t>
            </a:r>
            <a:r>
              <a:rPr lang="es-AR" dirty="0"/>
              <a:t>sin dificultad, </a:t>
            </a:r>
            <a:r>
              <a:rPr lang="es-AR" dirty="0" smtClean="0"/>
              <a:t>se otorga el alta con control posterior  y comienza  en </a:t>
            </a:r>
            <a:r>
              <a:rPr lang="es-AR" b="1" dirty="0" smtClean="0"/>
              <a:t>rehabilitación </a:t>
            </a:r>
            <a:r>
              <a:rPr lang="es-AR" b="1" dirty="0"/>
              <a:t>deglutoria </a:t>
            </a:r>
            <a:r>
              <a:rPr lang="es-AR" dirty="0"/>
              <a:t>con </a:t>
            </a:r>
            <a:r>
              <a:rPr lang="es-AR" dirty="0" smtClean="0"/>
              <a:t>fonoaudiología.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827584" y="1189201"/>
            <a:ext cx="6007958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AR" sz="3600" dirty="0" smtClean="0">
                <a:solidFill>
                  <a:schemeClr val="tx2">
                    <a:lumMod val="50000"/>
                  </a:schemeClr>
                </a:solidFill>
              </a:rPr>
              <a:t>Resumen de historia clínica</a:t>
            </a:r>
          </a:p>
        </p:txBody>
      </p:sp>
    </p:spTree>
    <p:extLst>
      <p:ext uri="{BB962C8B-B14F-4D97-AF65-F5344CB8AC3E}">
        <p14:creationId xmlns:p14="http://schemas.microsoft.com/office/powerpoint/2010/main" val="998837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51520" y="2060848"/>
            <a:ext cx="6119945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s-AR" dirty="0" smtClean="0"/>
              <a:t>Evolución 4 meses siguientes: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AR" dirty="0" smtClean="0"/>
              <a:t>2 dilataciones endoscópicas (balón n 10-11-12)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AR" dirty="0" smtClean="0"/>
              <a:t>2 Internaciones por CBO con hipoxemia de etiología viral</a:t>
            </a:r>
          </a:p>
        </p:txBody>
      </p:sp>
      <p:sp>
        <p:nvSpPr>
          <p:cNvPr id="3" name="2 Rectángulo"/>
          <p:cNvSpPr/>
          <p:nvPr/>
        </p:nvSpPr>
        <p:spPr>
          <a:xfrm>
            <a:off x="507852" y="1052736"/>
            <a:ext cx="5640070" cy="64633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s-AR" sz="3600" dirty="0">
                <a:solidFill>
                  <a:schemeClr val="tx2">
                    <a:lumMod val="50000"/>
                  </a:schemeClr>
                </a:solidFill>
              </a:rPr>
              <a:t>Resumen de historia </a:t>
            </a:r>
            <a:r>
              <a:rPr lang="es-AR" sz="3600" dirty="0" smtClean="0">
                <a:solidFill>
                  <a:schemeClr val="tx2">
                    <a:lumMod val="50000"/>
                  </a:schemeClr>
                </a:solidFill>
              </a:rPr>
              <a:t>clínica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251520" y="4415770"/>
            <a:ext cx="8096768" cy="13388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AR" dirty="0"/>
              <a:t>Actualmente </a:t>
            </a:r>
            <a:r>
              <a:rPr lang="es-AR" dirty="0" smtClean="0"/>
              <a:t>(</a:t>
            </a:r>
            <a:r>
              <a:rPr lang="es-AR" dirty="0"/>
              <a:t>1 año y 11 meses) el paciente se encuentra </a:t>
            </a:r>
            <a:r>
              <a:rPr lang="es-AR" dirty="0" smtClean="0"/>
              <a:t>recibiendo alimentación</a:t>
            </a:r>
          </a:p>
          <a:p>
            <a:pPr>
              <a:lnSpc>
                <a:spcPct val="150000"/>
              </a:lnSpc>
            </a:pPr>
            <a:r>
              <a:rPr lang="es-AR" dirty="0"/>
              <a:t>v</a:t>
            </a:r>
            <a:r>
              <a:rPr lang="es-AR" dirty="0" smtClean="0"/>
              <a:t>ariada (incorporó carnes) con buen progreso </a:t>
            </a:r>
            <a:r>
              <a:rPr lang="es-AR" dirty="0"/>
              <a:t>del peso.</a:t>
            </a:r>
          </a:p>
          <a:p>
            <a:pPr>
              <a:lnSpc>
                <a:spcPct val="150000"/>
              </a:lnSpc>
            </a:pPr>
            <a:r>
              <a:rPr lang="es-AR" dirty="0" smtClean="0"/>
              <a:t>Continúa en </a:t>
            </a:r>
            <a:r>
              <a:rPr lang="es-AR" dirty="0"/>
              <a:t>rehabilitación </a:t>
            </a:r>
            <a:r>
              <a:rPr lang="es-AR" dirty="0" smtClean="0"/>
              <a:t>deglutoria.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318787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28"/>
          <a:stretch/>
        </p:blipFill>
        <p:spPr bwMode="auto">
          <a:xfrm>
            <a:off x="899592" y="1697723"/>
            <a:ext cx="6667500" cy="504364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827584" y="548680"/>
            <a:ext cx="6007958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AR" sz="3600" dirty="0" smtClean="0">
                <a:solidFill>
                  <a:schemeClr val="tx2">
                    <a:lumMod val="50000"/>
                  </a:schemeClr>
                </a:solidFill>
              </a:rPr>
              <a:t>Curva de crecimiento</a:t>
            </a:r>
          </a:p>
          <a:p>
            <a:r>
              <a:rPr lang="es-AR" sz="2400" dirty="0" smtClean="0"/>
              <a:t>Peso/Edad</a:t>
            </a:r>
            <a:endParaRPr lang="es-AR" sz="2400" dirty="0"/>
          </a:p>
        </p:txBody>
      </p:sp>
      <p:sp>
        <p:nvSpPr>
          <p:cNvPr id="2" name="1 CuadroTexto"/>
          <p:cNvSpPr txBox="1"/>
          <p:nvPr/>
        </p:nvSpPr>
        <p:spPr>
          <a:xfrm>
            <a:off x="7884368" y="2564408"/>
            <a:ext cx="112082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s-AR" dirty="0" smtClean="0"/>
              <a:t>Peso</a:t>
            </a:r>
          </a:p>
          <a:p>
            <a:r>
              <a:rPr lang="es-AR" dirty="0" smtClean="0"/>
              <a:t>14,300 Kg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71161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70"/>
          <a:stretch/>
        </p:blipFill>
        <p:spPr bwMode="auto">
          <a:xfrm>
            <a:off x="928836" y="1772817"/>
            <a:ext cx="6667500" cy="496855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827584" y="692696"/>
            <a:ext cx="6007958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AR" sz="3600" dirty="0" smtClean="0">
                <a:solidFill>
                  <a:schemeClr val="tx2">
                    <a:lumMod val="50000"/>
                  </a:schemeClr>
                </a:solidFill>
              </a:rPr>
              <a:t>Curva de crecimiento</a:t>
            </a:r>
          </a:p>
          <a:p>
            <a:r>
              <a:rPr lang="es-AR" sz="2400" dirty="0" smtClean="0"/>
              <a:t>Talla/Edad</a:t>
            </a:r>
            <a:endParaRPr lang="es-AR" sz="2400" dirty="0"/>
          </a:p>
        </p:txBody>
      </p:sp>
      <p:sp>
        <p:nvSpPr>
          <p:cNvPr id="2" name="1 CuadroTexto"/>
          <p:cNvSpPr txBox="1"/>
          <p:nvPr/>
        </p:nvSpPr>
        <p:spPr>
          <a:xfrm>
            <a:off x="7872791" y="2636911"/>
            <a:ext cx="773097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s-AR" dirty="0" smtClean="0"/>
              <a:t>Talla</a:t>
            </a:r>
          </a:p>
          <a:p>
            <a:r>
              <a:rPr lang="es-AR" dirty="0" smtClean="0"/>
              <a:t>85 cm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454332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683568" y="2270359"/>
            <a:ext cx="8136905" cy="38318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AR" b="1" dirty="0" err="1"/>
              <a:t>A</a:t>
            </a:r>
            <a:r>
              <a:rPr lang="es-AR" b="1" dirty="0" err="1" smtClean="0"/>
              <a:t>calasia</a:t>
            </a:r>
            <a:r>
              <a:rPr lang="es-AR" b="1" dirty="0" smtClean="0"/>
              <a:t>  del </a:t>
            </a:r>
            <a:r>
              <a:rPr lang="es-AR" b="1" dirty="0" err="1" smtClean="0"/>
              <a:t>cricofaríngeo</a:t>
            </a:r>
            <a:r>
              <a:rPr lang="es-AR" b="1" dirty="0" smtClean="0"/>
              <a:t>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AR" dirty="0" smtClean="0"/>
              <a:t>Rara causa de disfagia </a:t>
            </a:r>
            <a:r>
              <a:rPr lang="es-AR" dirty="0" err="1" smtClean="0"/>
              <a:t>orofaringea</a:t>
            </a:r>
            <a:r>
              <a:rPr lang="es-AR" dirty="0" smtClean="0"/>
              <a:t>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AR" dirty="0"/>
              <a:t>T</a:t>
            </a:r>
            <a:r>
              <a:rPr lang="es-AR" dirty="0" smtClean="0"/>
              <a:t>rastorno motor esofágico 1°.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AR" dirty="0" smtClean="0"/>
              <a:t>Disfunción del </a:t>
            </a:r>
            <a:r>
              <a:rPr lang="es-AR" dirty="0" err="1" smtClean="0"/>
              <a:t>cricofaringeo</a:t>
            </a:r>
            <a:r>
              <a:rPr lang="es-AR" dirty="0" smtClean="0"/>
              <a:t>: falta de relajación durante la deglución.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AR" dirty="0" smtClean="0"/>
              <a:t>Es de causa idiopática y multifactorial (alteraciones del SNC, miopatías, infecciones).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AR" dirty="0" smtClean="0"/>
              <a:t>Síntomas intermitentes: disfagia, asfixia, reflujo nasal durante la</a:t>
            </a:r>
          </a:p>
          <a:p>
            <a:pPr>
              <a:lnSpc>
                <a:spcPct val="150000"/>
              </a:lnSpc>
            </a:pPr>
            <a:r>
              <a:rPr lang="es-AR" dirty="0" smtClean="0"/>
              <a:t> alimentación, tos, broncoespasmo, neumonías recurrentes y mal progreso de peso. 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827584" y="1196752"/>
            <a:ext cx="432048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AR" sz="3600" dirty="0" smtClean="0">
                <a:solidFill>
                  <a:schemeClr val="tx2">
                    <a:lumMod val="50000"/>
                  </a:schemeClr>
                </a:solidFill>
              </a:rPr>
              <a:t>Conclusiones finales</a:t>
            </a:r>
          </a:p>
        </p:txBody>
      </p:sp>
    </p:spTree>
    <p:extLst>
      <p:ext uri="{BB962C8B-B14F-4D97-AF65-F5344CB8AC3E}">
        <p14:creationId xmlns:p14="http://schemas.microsoft.com/office/powerpoint/2010/main" val="1516644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539552" y="1017602"/>
            <a:ext cx="4271490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s-AR" sz="3600" dirty="0" smtClean="0">
                <a:solidFill>
                  <a:schemeClr val="tx2">
                    <a:lumMod val="50000"/>
                  </a:schemeClr>
                </a:solidFill>
              </a:rPr>
              <a:t>Conclusiones finales</a:t>
            </a:r>
          </a:p>
          <a:p>
            <a:r>
              <a:rPr lang="es-AR" sz="2400" dirty="0" smtClean="0"/>
              <a:t>Métodos diagnósticos:</a:t>
            </a:r>
            <a:endParaRPr lang="es-AR" sz="2400" dirty="0"/>
          </a:p>
        </p:txBody>
      </p:sp>
      <p:sp>
        <p:nvSpPr>
          <p:cNvPr id="3" name="2 CuadroTexto"/>
          <p:cNvSpPr txBox="1"/>
          <p:nvPr/>
        </p:nvSpPr>
        <p:spPr>
          <a:xfrm>
            <a:off x="439886" y="2420888"/>
            <a:ext cx="8524602" cy="38318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AR" dirty="0" err="1" smtClean="0"/>
              <a:t>Videodeglución</a:t>
            </a:r>
            <a:r>
              <a:rPr lang="es-AR" dirty="0" smtClean="0"/>
              <a:t> con </a:t>
            </a:r>
            <a:r>
              <a:rPr lang="es-AR" dirty="0" err="1" smtClean="0"/>
              <a:t>esofagograma</a:t>
            </a:r>
            <a:r>
              <a:rPr lang="es-AR" dirty="0" smtClean="0"/>
              <a:t>: </a:t>
            </a:r>
          </a:p>
          <a:p>
            <a:pPr>
              <a:lnSpc>
                <a:spcPct val="150000"/>
              </a:lnSpc>
            </a:pPr>
            <a:r>
              <a:rPr lang="es-AR" dirty="0"/>
              <a:t>D</a:t>
            </a:r>
            <a:r>
              <a:rPr lang="es-AR" dirty="0" smtClean="0"/>
              <a:t>e 1°elección, se observa disminución del calibre esofágico a nivel c5 y c6 donde se ubica anatómicamente el musculo </a:t>
            </a:r>
            <a:r>
              <a:rPr lang="es-AR" dirty="0" err="1" smtClean="0"/>
              <a:t>cricofaringeo</a:t>
            </a:r>
            <a:r>
              <a:rPr lang="es-AR" dirty="0" smtClean="0"/>
              <a:t>, junto con una prominencia en pared posterior (barra del </a:t>
            </a:r>
            <a:r>
              <a:rPr lang="es-AR" dirty="0" err="1" smtClean="0"/>
              <a:t>cricofaringeo</a:t>
            </a:r>
            <a:r>
              <a:rPr lang="es-AR" dirty="0"/>
              <a:t>)</a:t>
            </a:r>
            <a:endParaRPr lang="es-AR" dirty="0" smtClean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s-AR" dirty="0" smtClean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AR" dirty="0" smtClean="0"/>
              <a:t>VEDA: espasmo estrecho que no relaja bajo anestesia general.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s-AR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AR" dirty="0" smtClean="0"/>
              <a:t>Manometría esofágica: presiones EES </a:t>
            </a:r>
            <a:r>
              <a:rPr lang="es-AR" dirty="0"/>
              <a:t>de reposo elevadas y </a:t>
            </a:r>
            <a:r>
              <a:rPr lang="es-AR" dirty="0" smtClean="0"/>
              <a:t>pobre</a:t>
            </a:r>
            <a:r>
              <a:rPr lang="es-AR" dirty="0"/>
              <a:t> </a:t>
            </a:r>
            <a:r>
              <a:rPr lang="es-AR" dirty="0" smtClean="0"/>
              <a:t>relajación durante </a:t>
            </a:r>
            <a:r>
              <a:rPr lang="es-AR" dirty="0"/>
              <a:t>la </a:t>
            </a:r>
            <a:r>
              <a:rPr lang="es-AR" dirty="0" smtClean="0"/>
              <a:t>deglución.</a:t>
            </a:r>
          </a:p>
        </p:txBody>
      </p:sp>
    </p:spTree>
    <p:extLst>
      <p:ext uri="{BB962C8B-B14F-4D97-AF65-F5344CB8AC3E}">
        <p14:creationId xmlns:p14="http://schemas.microsoft.com/office/powerpoint/2010/main" val="3584690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827584" y="1196752"/>
            <a:ext cx="6007958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AR" sz="3600" dirty="0" smtClean="0">
                <a:solidFill>
                  <a:schemeClr val="tx2">
                    <a:lumMod val="50000"/>
                  </a:schemeClr>
                </a:solidFill>
              </a:rPr>
              <a:t>Resumen de historia clínica</a:t>
            </a:r>
          </a:p>
          <a:p>
            <a:r>
              <a:rPr lang="es-AR" sz="2400" dirty="0"/>
              <a:t>Motivo de </a:t>
            </a:r>
            <a:r>
              <a:rPr lang="es-AR" sz="2400" dirty="0" smtClean="0"/>
              <a:t>consulta</a:t>
            </a:r>
            <a:endParaRPr lang="es-AR" sz="2400" dirty="0"/>
          </a:p>
        </p:txBody>
      </p:sp>
      <p:sp>
        <p:nvSpPr>
          <p:cNvPr id="4" name="3 CuadroTexto"/>
          <p:cNvSpPr txBox="1"/>
          <p:nvPr/>
        </p:nvSpPr>
        <p:spPr>
          <a:xfrm>
            <a:off x="827584" y="2708920"/>
            <a:ext cx="7344816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AR" sz="2000" dirty="0" smtClean="0"/>
              <a:t>Niño </a:t>
            </a:r>
            <a:r>
              <a:rPr lang="es-AR" sz="2000" dirty="0"/>
              <a:t>de </a:t>
            </a:r>
            <a:r>
              <a:rPr lang="es-AR" sz="2000" dirty="0" smtClean="0"/>
              <a:t>17 meses de </a:t>
            </a:r>
            <a:r>
              <a:rPr lang="es-AR" sz="2000" dirty="0"/>
              <a:t>vida que presenta </a:t>
            </a:r>
            <a:r>
              <a:rPr lang="es-AR" sz="2000" dirty="0" smtClean="0"/>
              <a:t>disfagia progresiva</a:t>
            </a:r>
          </a:p>
          <a:p>
            <a:pPr>
              <a:lnSpc>
                <a:spcPct val="150000"/>
              </a:lnSpc>
            </a:pPr>
            <a:r>
              <a:rPr lang="es-AR" sz="2000" dirty="0" smtClean="0"/>
              <a:t>para </a:t>
            </a:r>
            <a:r>
              <a:rPr lang="es-AR" sz="2000" dirty="0"/>
              <a:t>la ingesta de </a:t>
            </a:r>
            <a:r>
              <a:rPr lang="es-AR" sz="2000" dirty="0" smtClean="0"/>
              <a:t>semisólidos </a:t>
            </a:r>
            <a:r>
              <a:rPr lang="es-AR" sz="2000" dirty="0"/>
              <a:t>con buena tolerancia a </a:t>
            </a:r>
            <a:r>
              <a:rPr lang="es-AR" sz="2000" dirty="0" smtClean="0"/>
              <a:t>líquidos y </a:t>
            </a:r>
          </a:p>
          <a:p>
            <a:pPr>
              <a:lnSpc>
                <a:spcPct val="150000"/>
              </a:lnSpc>
            </a:pPr>
            <a:r>
              <a:rPr lang="es-AR" sz="2000" dirty="0" smtClean="0"/>
              <a:t>estancamiento ponderal de 1 mes </a:t>
            </a:r>
            <a:r>
              <a:rPr lang="es-AR" sz="2000" dirty="0"/>
              <a:t>de </a:t>
            </a:r>
            <a:r>
              <a:rPr lang="es-AR" sz="2000" dirty="0" smtClean="0"/>
              <a:t>evolución.</a:t>
            </a:r>
            <a:endParaRPr lang="es-AR" sz="2000" dirty="0"/>
          </a:p>
        </p:txBody>
      </p:sp>
      <p:sp>
        <p:nvSpPr>
          <p:cNvPr id="3" name="2 CuadroTexto"/>
          <p:cNvSpPr txBox="1"/>
          <p:nvPr/>
        </p:nvSpPr>
        <p:spPr>
          <a:xfrm>
            <a:off x="827584" y="4653136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AR" dirty="0"/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629345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51520" y="2708920"/>
            <a:ext cx="7451784" cy="175432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AR" dirty="0" smtClean="0"/>
              <a:t>1° Elección : dilataciones endoscópicas </a:t>
            </a:r>
            <a:r>
              <a:rPr lang="es-AR" dirty="0"/>
              <a:t>con </a:t>
            </a:r>
            <a:r>
              <a:rPr lang="es-AR" dirty="0" smtClean="0"/>
              <a:t>balón</a:t>
            </a:r>
            <a:r>
              <a:rPr lang="es-AR" dirty="0"/>
              <a:t> </a:t>
            </a:r>
            <a:r>
              <a:rPr lang="es-AR" dirty="0" smtClean="0"/>
              <a:t>y </a:t>
            </a:r>
            <a:r>
              <a:rPr lang="es-AR" dirty="0"/>
              <a:t>control </a:t>
            </a:r>
            <a:r>
              <a:rPr lang="es-AR" dirty="0" smtClean="0"/>
              <a:t>radiológico. </a:t>
            </a:r>
          </a:p>
          <a:p>
            <a:pPr>
              <a:lnSpc>
                <a:spcPct val="150000"/>
              </a:lnSpc>
            </a:pPr>
            <a:r>
              <a:rPr lang="es-AR" dirty="0" smtClean="0"/>
              <a:t>En conjunto con rehabilitación deglutoria.</a:t>
            </a:r>
            <a:endParaRPr lang="es-AR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AR" dirty="0" smtClean="0"/>
              <a:t>Inyección </a:t>
            </a:r>
            <a:r>
              <a:rPr lang="es-AR" dirty="0"/>
              <a:t>de toxina </a:t>
            </a:r>
            <a:r>
              <a:rPr lang="es-AR" dirty="0" smtClean="0"/>
              <a:t>botulínica guiada por endoscopia.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AR" dirty="0" err="1" smtClean="0"/>
              <a:t>Miotomía</a:t>
            </a:r>
            <a:r>
              <a:rPr lang="es-AR" dirty="0" smtClean="0"/>
              <a:t> </a:t>
            </a:r>
            <a:r>
              <a:rPr lang="es-AR" dirty="0" err="1"/>
              <a:t>cricofaringea</a:t>
            </a:r>
            <a:r>
              <a:rPr lang="es-AR" dirty="0"/>
              <a:t> </a:t>
            </a:r>
            <a:r>
              <a:rPr lang="es-AR" dirty="0" smtClean="0"/>
              <a:t>endoscópica.</a:t>
            </a:r>
            <a:endParaRPr lang="es-AR" dirty="0"/>
          </a:p>
        </p:txBody>
      </p:sp>
      <p:sp>
        <p:nvSpPr>
          <p:cNvPr id="3" name="2 CuadroTexto"/>
          <p:cNvSpPr txBox="1"/>
          <p:nvPr/>
        </p:nvSpPr>
        <p:spPr>
          <a:xfrm>
            <a:off x="611560" y="980728"/>
            <a:ext cx="4271490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s-AR" sz="3600" dirty="0" smtClean="0">
                <a:solidFill>
                  <a:schemeClr val="tx2">
                    <a:lumMod val="50000"/>
                  </a:schemeClr>
                </a:solidFill>
              </a:rPr>
              <a:t>Conclusiones finales</a:t>
            </a:r>
          </a:p>
          <a:p>
            <a:r>
              <a:rPr lang="es-AR" sz="2400" dirty="0" smtClean="0"/>
              <a:t>Tratamiento</a:t>
            </a:r>
            <a:endParaRPr lang="es-AR" sz="2400" dirty="0"/>
          </a:p>
        </p:txBody>
      </p:sp>
    </p:spTree>
    <p:extLst>
      <p:ext uri="{BB962C8B-B14F-4D97-AF65-F5344CB8AC3E}">
        <p14:creationId xmlns:p14="http://schemas.microsoft.com/office/powerpoint/2010/main" val="1050662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323528" y="2358221"/>
            <a:ext cx="7848871" cy="300082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AR" dirty="0" smtClean="0"/>
              <a:t>Ante la presencia de síntomas </a:t>
            </a:r>
            <a:r>
              <a:rPr lang="es-AR" dirty="0"/>
              <a:t>como </a:t>
            </a:r>
            <a:r>
              <a:rPr lang="es-AR" dirty="0" smtClean="0"/>
              <a:t>disfagia , </a:t>
            </a:r>
            <a:r>
              <a:rPr lang="es-AR" dirty="0"/>
              <a:t>estancamiento ponderal y </a:t>
            </a:r>
            <a:r>
              <a:rPr lang="es-AR" dirty="0" smtClean="0"/>
              <a:t>enfermedades respiratorias  recurrentes,  se </a:t>
            </a:r>
            <a:r>
              <a:rPr lang="es-AR" dirty="0"/>
              <a:t>debe realizar como primer medida </a:t>
            </a:r>
            <a:r>
              <a:rPr lang="es-AR" dirty="0" smtClean="0"/>
              <a:t>una </a:t>
            </a:r>
            <a:r>
              <a:rPr lang="es-AR" dirty="0" err="1" smtClean="0"/>
              <a:t>videodeglución</a:t>
            </a:r>
            <a:r>
              <a:rPr lang="es-AR" dirty="0" smtClean="0"/>
              <a:t> con </a:t>
            </a:r>
            <a:r>
              <a:rPr lang="es-AR" dirty="0" err="1" smtClean="0"/>
              <a:t>esofagograma</a:t>
            </a:r>
            <a:r>
              <a:rPr lang="es-AR" dirty="0" smtClean="0"/>
              <a:t> para </a:t>
            </a:r>
            <a:r>
              <a:rPr lang="es-AR" dirty="0"/>
              <a:t>arribar al diagnóstico</a:t>
            </a:r>
            <a:r>
              <a:rPr lang="es-AR" dirty="0" smtClean="0"/>
              <a:t>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AR" dirty="0" smtClean="0"/>
              <a:t>Descartadas </a:t>
            </a:r>
            <a:r>
              <a:rPr lang="es-AR" dirty="0"/>
              <a:t>causas orgánicas, la sospecha de AC debe considerarse, a pesar de su baja frecuencia. </a:t>
            </a:r>
            <a:endParaRPr lang="es-AR" dirty="0" smtClean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AR" dirty="0" smtClean="0"/>
              <a:t>El tratamiento comprende </a:t>
            </a:r>
            <a:r>
              <a:rPr lang="es-AR" dirty="0"/>
              <a:t>rehabilitación deglutoria asociado a dilataciones mecánicas endoscópicas en número variable según evolución. 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683568" y="1124744"/>
            <a:ext cx="427149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s-AR" sz="3600" dirty="0" smtClean="0">
                <a:solidFill>
                  <a:schemeClr val="tx2">
                    <a:lumMod val="50000"/>
                  </a:schemeClr>
                </a:solidFill>
              </a:rPr>
              <a:t>Conclusiones finales</a:t>
            </a:r>
            <a:endParaRPr lang="es-AR" sz="36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1455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5" t="20926" r="3750" b="5185"/>
          <a:stretch/>
        </p:blipFill>
        <p:spPr>
          <a:xfrm>
            <a:off x="177800" y="1435100"/>
            <a:ext cx="8623300" cy="5067300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395536" y="836712"/>
            <a:ext cx="3273653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s-AR" dirty="0" smtClean="0"/>
              <a:t>Muchas gracias por su atención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1159885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Flecha derecha"/>
          <p:cNvSpPr/>
          <p:nvPr/>
        </p:nvSpPr>
        <p:spPr>
          <a:xfrm>
            <a:off x="154360" y="3283844"/>
            <a:ext cx="6865912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4" name="3 Rectángulo redondeado"/>
          <p:cNvSpPr/>
          <p:nvPr/>
        </p:nvSpPr>
        <p:spPr>
          <a:xfrm>
            <a:off x="690166" y="2135025"/>
            <a:ext cx="720080" cy="576064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dirty="0" smtClean="0"/>
              <a:t>RN</a:t>
            </a:r>
            <a:endParaRPr lang="es-AR" dirty="0"/>
          </a:p>
        </p:txBody>
      </p:sp>
      <p:sp>
        <p:nvSpPr>
          <p:cNvPr id="5" name="4 Rectángulo redondeado"/>
          <p:cNvSpPr/>
          <p:nvPr/>
        </p:nvSpPr>
        <p:spPr>
          <a:xfrm>
            <a:off x="690166" y="4348097"/>
            <a:ext cx="720080" cy="648072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dirty="0" smtClean="0"/>
              <a:t>12M</a:t>
            </a:r>
            <a:endParaRPr lang="es-AR" dirty="0"/>
          </a:p>
        </p:txBody>
      </p:sp>
      <p:sp>
        <p:nvSpPr>
          <p:cNvPr id="6" name="5 Rectángulo redondeado"/>
          <p:cNvSpPr/>
          <p:nvPr/>
        </p:nvSpPr>
        <p:spPr>
          <a:xfrm>
            <a:off x="2747427" y="2160114"/>
            <a:ext cx="720080" cy="576064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dirty="0"/>
              <a:t>6</a:t>
            </a:r>
            <a:r>
              <a:rPr lang="es-AR" dirty="0" smtClean="0"/>
              <a:t>M</a:t>
            </a:r>
            <a:endParaRPr lang="es-AR" dirty="0"/>
          </a:p>
        </p:txBody>
      </p:sp>
      <p:sp>
        <p:nvSpPr>
          <p:cNvPr id="7" name="6 Rectángulo redondeado"/>
          <p:cNvSpPr/>
          <p:nvPr/>
        </p:nvSpPr>
        <p:spPr>
          <a:xfrm>
            <a:off x="2683647" y="4336487"/>
            <a:ext cx="792088" cy="684076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dirty="0" smtClean="0"/>
              <a:t>14M</a:t>
            </a:r>
            <a:endParaRPr lang="es-AR" dirty="0"/>
          </a:p>
        </p:txBody>
      </p:sp>
      <p:sp>
        <p:nvSpPr>
          <p:cNvPr id="8" name="7 Rectángulo redondeado"/>
          <p:cNvSpPr/>
          <p:nvPr/>
        </p:nvSpPr>
        <p:spPr>
          <a:xfrm>
            <a:off x="4730120" y="2241816"/>
            <a:ext cx="718191" cy="576064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dirty="0"/>
              <a:t>8</a:t>
            </a:r>
            <a:r>
              <a:rPr lang="es-AR" dirty="0" smtClean="0"/>
              <a:t>M</a:t>
            </a:r>
            <a:endParaRPr lang="es-AR" dirty="0"/>
          </a:p>
        </p:txBody>
      </p:sp>
      <p:sp>
        <p:nvSpPr>
          <p:cNvPr id="9" name="8 Rectángulo redondeado"/>
          <p:cNvSpPr/>
          <p:nvPr/>
        </p:nvSpPr>
        <p:spPr>
          <a:xfrm>
            <a:off x="5068490" y="4336487"/>
            <a:ext cx="714654" cy="611073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dirty="0" smtClean="0"/>
              <a:t>16M</a:t>
            </a:r>
            <a:endParaRPr lang="es-AR" dirty="0"/>
          </a:p>
        </p:txBody>
      </p:sp>
      <p:sp>
        <p:nvSpPr>
          <p:cNvPr id="2" name="1 Elipse"/>
          <p:cNvSpPr/>
          <p:nvPr/>
        </p:nvSpPr>
        <p:spPr>
          <a:xfrm>
            <a:off x="472238" y="720311"/>
            <a:ext cx="1219442" cy="914400"/>
          </a:xfrm>
          <a:prstGeom prst="ellipse">
            <a:avLst/>
          </a:prstGeom>
          <a:solidFill>
            <a:srgbClr val="488E8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600" dirty="0" smtClean="0"/>
              <a:t>BB + LM</a:t>
            </a:r>
            <a:endParaRPr lang="es-AR" sz="1600" dirty="0"/>
          </a:p>
        </p:txBody>
      </p:sp>
      <p:sp>
        <p:nvSpPr>
          <p:cNvPr id="11" name="10 Elipse"/>
          <p:cNvSpPr/>
          <p:nvPr/>
        </p:nvSpPr>
        <p:spPr>
          <a:xfrm>
            <a:off x="2627784" y="756132"/>
            <a:ext cx="914400" cy="914400"/>
          </a:xfrm>
          <a:prstGeom prst="ellipse">
            <a:avLst/>
          </a:prstGeom>
          <a:solidFill>
            <a:srgbClr val="488E8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600" dirty="0" smtClean="0"/>
              <a:t>SS</a:t>
            </a:r>
            <a:endParaRPr lang="es-AR" sz="1600" dirty="0"/>
          </a:p>
        </p:txBody>
      </p:sp>
      <p:sp>
        <p:nvSpPr>
          <p:cNvPr id="12" name="11 Elipse"/>
          <p:cNvSpPr/>
          <p:nvPr/>
        </p:nvSpPr>
        <p:spPr>
          <a:xfrm>
            <a:off x="4427984" y="756132"/>
            <a:ext cx="1387856" cy="914400"/>
          </a:xfrm>
          <a:prstGeom prst="ellipse">
            <a:avLst/>
          </a:prstGeom>
          <a:solidFill>
            <a:srgbClr val="488E8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600" dirty="0" smtClean="0"/>
              <a:t>Ahogo</a:t>
            </a:r>
          </a:p>
        </p:txBody>
      </p:sp>
      <p:sp>
        <p:nvSpPr>
          <p:cNvPr id="13" name="12 Elipse"/>
          <p:cNvSpPr/>
          <p:nvPr/>
        </p:nvSpPr>
        <p:spPr>
          <a:xfrm>
            <a:off x="167083" y="5589240"/>
            <a:ext cx="1872208" cy="936104"/>
          </a:xfrm>
          <a:prstGeom prst="ellipse">
            <a:avLst/>
          </a:prstGeom>
          <a:solidFill>
            <a:srgbClr val="488E8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dirty="0" smtClean="0"/>
              <a:t>suspende LM</a:t>
            </a:r>
            <a:endParaRPr lang="es-AR" dirty="0"/>
          </a:p>
        </p:txBody>
      </p:sp>
      <p:sp>
        <p:nvSpPr>
          <p:cNvPr id="14" name="13 Elipse"/>
          <p:cNvSpPr/>
          <p:nvPr/>
        </p:nvSpPr>
        <p:spPr>
          <a:xfrm>
            <a:off x="2267744" y="5519110"/>
            <a:ext cx="2013802" cy="1202432"/>
          </a:xfrm>
          <a:prstGeom prst="ellipse">
            <a:avLst/>
          </a:prstGeom>
          <a:solidFill>
            <a:srgbClr val="488E8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600" dirty="0" smtClean="0"/>
              <a:t>Dolor al deglutir</a:t>
            </a:r>
          </a:p>
          <a:p>
            <a:pPr algn="ctr"/>
            <a:r>
              <a:rPr lang="es-AR" sz="1600" dirty="0" smtClean="0"/>
              <a:t>Regurgitación nasal</a:t>
            </a:r>
            <a:endParaRPr lang="es-AR" sz="1600" dirty="0"/>
          </a:p>
        </p:txBody>
      </p:sp>
      <p:sp>
        <p:nvSpPr>
          <p:cNvPr id="15" name="14 Elipse"/>
          <p:cNvSpPr/>
          <p:nvPr/>
        </p:nvSpPr>
        <p:spPr>
          <a:xfrm>
            <a:off x="4474242" y="5260310"/>
            <a:ext cx="2113982" cy="1274440"/>
          </a:xfrm>
          <a:prstGeom prst="ellipse">
            <a:avLst/>
          </a:prstGeom>
          <a:solidFill>
            <a:srgbClr val="488E8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dirty="0" smtClean="0"/>
              <a:t>Pocos SS</a:t>
            </a:r>
          </a:p>
          <a:p>
            <a:pPr algn="ctr"/>
            <a:r>
              <a:rPr lang="es-AR" dirty="0" smtClean="0"/>
              <a:t>+</a:t>
            </a:r>
          </a:p>
          <a:p>
            <a:pPr algn="ctr"/>
            <a:r>
              <a:rPr lang="es-AR" dirty="0" smtClean="0"/>
              <a:t>LVE 120ml/kg/</a:t>
            </a:r>
            <a:r>
              <a:rPr lang="es-AR" dirty="0" err="1" smtClean="0"/>
              <a:t>dia</a:t>
            </a:r>
            <a:endParaRPr lang="es-AR" dirty="0"/>
          </a:p>
        </p:txBody>
      </p:sp>
      <p:sp>
        <p:nvSpPr>
          <p:cNvPr id="16" name="15 CuadroTexto"/>
          <p:cNvSpPr txBox="1"/>
          <p:nvPr/>
        </p:nvSpPr>
        <p:spPr>
          <a:xfrm>
            <a:off x="3857007" y="4455104"/>
            <a:ext cx="849079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s-AR" dirty="0" smtClean="0"/>
              <a:t>FONO</a:t>
            </a:r>
            <a:endParaRPr lang="es-AR" dirty="0"/>
          </a:p>
        </p:txBody>
      </p:sp>
      <p:sp>
        <p:nvSpPr>
          <p:cNvPr id="17" name="16 Explosión 1"/>
          <p:cNvSpPr/>
          <p:nvPr/>
        </p:nvSpPr>
        <p:spPr>
          <a:xfrm>
            <a:off x="7308304" y="2791913"/>
            <a:ext cx="1562472" cy="1346448"/>
          </a:xfrm>
          <a:prstGeom prst="irregularSeal1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dirty="0" smtClean="0"/>
              <a:t>17M</a:t>
            </a:r>
            <a:endParaRPr lang="es-AR" dirty="0"/>
          </a:p>
        </p:txBody>
      </p:sp>
      <p:sp>
        <p:nvSpPr>
          <p:cNvPr id="18" name="17 Elipse"/>
          <p:cNvSpPr/>
          <p:nvPr/>
        </p:nvSpPr>
        <p:spPr>
          <a:xfrm>
            <a:off x="6660232" y="332656"/>
            <a:ext cx="2232248" cy="1909160"/>
          </a:xfrm>
          <a:prstGeom prst="ellipse">
            <a:avLst/>
          </a:prstGeom>
          <a:solidFill>
            <a:srgbClr val="488E8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600" dirty="0" smtClean="0"/>
              <a:t>Solo LVE</a:t>
            </a:r>
          </a:p>
          <a:p>
            <a:pPr algn="ctr"/>
            <a:r>
              <a:rPr lang="es-AR" sz="1600" dirty="0" smtClean="0"/>
              <a:t>Disminución peso</a:t>
            </a:r>
          </a:p>
          <a:p>
            <a:pPr algn="ctr"/>
            <a:r>
              <a:rPr lang="es-AR" sz="1600" dirty="0" smtClean="0"/>
              <a:t>Sialorrea</a:t>
            </a:r>
          </a:p>
          <a:p>
            <a:pPr algn="ctr"/>
            <a:r>
              <a:rPr lang="es-AR" sz="1600" dirty="0" smtClean="0"/>
              <a:t> </a:t>
            </a:r>
            <a:r>
              <a:rPr lang="es-AR" sz="1600" dirty="0"/>
              <a:t>C</a:t>
            </a:r>
            <a:r>
              <a:rPr lang="es-AR" sz="1600" dirty="0" smtClean="0"/>
              <a:t>atarro</a:t>
            </a:r>
          </a:p>
          <a:p>
            <a:pPr algn="ctr"/>
            <a:endParaRPr lang="es-AR" sz="1600" dirty="0"/>
          </a:p>
        </p:txBody>
      </p:sp>
      <p:sp>
        <p:nvSpPr>
          <p:cNvPr id="19" name="18 Elipse"/>
          <p:cNvSpPr/>
          <p:nvPr/>
        </p:nvSpPr>
        <p:spPr>
          <a:xfrm>
            <a:off x="7308304" y="5085184"/>
            <a:ext cx="1691680" cy="1130424"/>
          </a:xfrm>
          <a:prstGeom prst="ellipse">
            <a:avLst/>
          </a:prstGeom>
          <a:solidFill>
            <a:srgbClr val="488E8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600" dirty="0" smtClean="0"/>
              <a:t>ORL</a:t>
            </a:r>
            <a:endParaRPr lang="es-AR" sz="1600" dirty="0"/>
          </a:p>
        </p:txBody>
      </p:sp>
    </p:spTree>
    <p:extLst>
      <p:ext uri="{BB962C8B-B14F-4D97-AF65-F5344CB8AC3E}">
        <p14:creationId xmlns:p14="http://schemas.microsoft.com/office/powerpoint/2010/main" val="2553787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2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95"/>
          <a:stretch/>
        </p:blipFill>
        <p:spPr bwMode="auto">
          <a:xfrm>
            <a:off x="928836" y="1681133"/>
            <a:ext cx="6667500" cy="5132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827584" y="692696"/>
            <a:ext cx="6007958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AR" sz="3600" dirty="0" smtClean="0">
                <a:solidFill>
                  <a:schemeClr val="tx2">
                    <a:lumMod val="50000"/>
                  </a:schemeClr>
                </a:solidFill>
              </a:rPr>
              <a:t>Curva de crecimiento</a:t>
            </a:r>
          </a:p>
          <a:p>
            <a:r>
              <a:rPr lang="es-AR" sz="2400" dirty="0" smtClean="0"/>
              <a:t>Peso/Edad</a:t>
            </a:r>
            <a:endParaRPr lang="es-AR" sz="2400" dirty="0"/>
          </a:p>
        </p:txBody>
      </p:sp>
      <p:sp>
        <p:nvSpPr>
          <p:cNvPr id="2" name="1 CuadroTexto"/>
          <p:cNvSpPr txBox="1"/>
          <p:nvPr/>
        </p:nvSpPr>
        <p:spPr>
          <a:xfrm>
            <a:off x="7884368" y="2780927"/>
            <a:ext cx="1114408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s-AR" dirty="0" smtClean="0"/>
              <a:t>Peso</a:t>
            </a:r>
          </a:p>
          <a:p>
            <a:r>
              <a:rPr lang="es-AR" dirty="0" smtClean="0"/>
              <a:t>10,060 kg</a:t>
            </a:r>
          </a:p>
        </p:txBody>
      </p:sp>
    </p:spTree>
    <p:extLst>
      <p:ext uri="{BB962C8B-B14F-4D97-AF65-F5344CB8AC3E}">
        <p14:creationId xmlns:p14="http://schemas.microsoft.com/office/powerpoint/2010/main" val="1647221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70"/>
          <a:stretch/>
        </p:blipFill>
        <p:spPr bwMode="auto">
          <a:xfrm>
            <a:off x="928836" y="1639569"/>
            <a:ext cx="6667500" cy="5173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827584" y="692696"/>
            <a:ext cx="6007958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AR" sz="3600" dirty="0" smtClean="0">
                <a:solidFill>
                  <a:schemeClr val="tx2">
                    <a:lumMod val="50000"/>
                  </a:schemeClr>
                </a:solidFill>
              </a:rPr>
              <a:t>Curva de crecimiento</a:t>
            </a:r>
          </a:p>
          <a:p>
            <a:r>
              <a:rPr lang="es-AR" sz="2400" dirty="0" smtClean="0"/>
              <a:t>Talla/Edad</a:t>
            </a:r>
            <a:endParaRPr lang="es-AR" sz="2400" dirty="0"/>
          </a:p>
        </p:txBody>
      </p:sp>
      <p:sp>
        <p:nvSpPr>
          <p:cNvPr id="2" name="1 CuadroTexto"/>
          <p:cNvSpPr txBox="1"/>
          <p:nvPr/>
        </p:nvSpPr>
        <p:spPr>
          <a:xfrm>
            <a:off x="8028384" y="2780928"/>
            <a:ext cx="739305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s-AR" dirty="0" smtClean="0"/>
              <a:t>Talla</a:t>
            </a:r>
          </a:p>
          <a:p>
            <a:r>
              <a:rPr lang="es-AR" dirty="0" smtClean="0"/>
              <a:t>80cm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62731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827584" y="1120968"/>
            <a:ext cx="5640070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s-AR" sz="3600" dirty="0" smtClean="0">
                <a:solidFill>
                  <a:schemeClr val="tx2">
                    <a:lumMod val="50000"/>
                  </a:schemeClr>
                </a:solidFill>
              </a:rPr>
              <a:t>Resumen de historia clínica</a:t>
            </a:r>
          </a:p>
          <a:p>
            <a:r>
              <a:rPr lang="es-AR" sz="2400" dirty="0" smtClean="0"/>
              <a:t>IC ORL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683568" y="2852936"/>
            <a:ext cx="8347606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AR" dirty="0" smtClean="0"/>
              <a:t>Realiza una </a:t>
            </a:r>
            <a:r>
              <a:rPr lang="es-AR" u="sng" dirty="0" err="1" smtClean="0"/>
              <a:t>fibroscopía</a:t>
            </a:r>
            <a:r>
              <a:rPr lang="es-AR" u="sng" dirty="0" smtClean="0"/>
              <a:t> indirecta </a:t>
            </a:r>
            <a:r>
              <a:rPr lang="es-AR" dirty="0" smtClean="0"/>
              <a:t>observando edema y eritema </a:t>
            </a:r>
            <a:r>
              <a:rPr lang="es-AR" dirty="0"/>
              <a:t>de </a:t>
            </a:r>
            <a:r>
              <a:rPr lang="es-AR" dirty="0" smtClean="0"/>
              <a:t>cuerdas vocales,  </a:t>
            </a:r>
          </a:p>
          <a:p>
            <a:pPr>
              <a:lnSpc>
                <a:spcPct val="150000"/>
              </a:lnSpc>
            </a:pPr>
            <a:r>
              <a:rPr lang="es-AR" dirty="0" smtClean="0"/>
              <a:t>al sospechar un </a:t>
            </a:r>
            <a:r>
              <a:rPr lang="es-AR" b="1" dirty="0" smtClean="0"/>
              <a:t>trastorno deglutorio </a:t>
            </a:r>
            <a:r>
              <a:rPr lang="es-AR" dirty="0" smtClean="0"/>
              <a:t>solicita </a:t>
            </a:r>
            <a:r>
              <a:rPr lang="es-AR" dirty="0" err="1" smtClean="0"/>
              <a:t>videodeglución</a:t>
            </a:r>
            <a:r>
              <a:rPr lang="es-AR" dirty="0" smtClean="0"/>
              <a:t> con </a:t>
            </a:r>
            <a:r>
              <a:rPr lang="es-AR" dirty="0" err="1" smtClean="0"/>
              <a:t>esofagograma</a:t>
            </a:r>
            <a:r>
              <a:rPr lang="es-AR" dirty="0" smtClean="0"/>
              <a:t>.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177397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827584" y="685145"/>
            <a:ext cx="6007958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AR" sz="3600" dirty="0" smtClean="0">
                <a:solidFill>
                  <a:schemeClr val="tx2">
                    <a:lumMod val="50000"/>
                  </a:schemeClr>
                </a:solidFill>
              </a:rPr>
              <a:t>Métodos complementarios</a:t>
            </a:r>
          </a:p>
          <a:p>
            <a:r>
              <a:rPr lang="es-AR" sz="2400" dirty="0" smtClean="0"/>
              <a:t> </a:t>
            </a:r>
            <a:r>
              <a:rPr lang="es-AR" sz="2400" dirty="0" err="1"/>
              <a:t>V</a:t>
            </a:r>
            <a:r>
              <a:rPr lang="es-AR" sz="2400" dirty="0" err="1" smtClean="0"/>
              <a:t>ideodeglución</a:t>
            </a:r>
            <a:endParaRPr lang="es-AR" sz="2400" dirty="0"/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22" t="28147" r="26944" b="21667"/>
          <a:stretch/>
        </p:blipFill>
        <p:spPr>
          <a:xfrm rot="5400000">
            <a:off x="2254250" y="2507506"/>
            <a:ext cx="4191000" cy="344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393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827584" y="1196752"/>
            <a:ext cx="7848872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AR" sz="3600" dirty="0" smtClean="0">
                <a:solidFill>
                  <a:schemeClr val="tx2">
                    <a:lumMod val="50000"/>
                  </a:schemeClr>
                </a:solidFill>
              </a:rPr>
              <a:t>Resumen de historia clínica</a:t>
            </a:r>
          </a:p>
          <a:p>
            <a:r>
              <a:rPr lang="es-AR" sz="2400" dirty="0" smtClean="0"/>
              <a:t>IC ORL</a:t>
            </a:r>
            <a:endParaRPr lang="es-AR" sz="2400" dirty="0"/>
          </a:p>
        </p:txBody>
      </p:sp>
      <p:sp>
        <p:nvSpPr>
          <p:cNvPr id="2" name="1 CuadroTexto"/>
          <p:cNvSpPr txBox="1"/>
          <p:nvPr/>
        </p:nvSpPr>
        <p:spPr>
          <a:xfrm>
            <a:off x="326323" y="2801987"/>
            <a:ext cx="6801606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AR" dirty="0" smtClean="0"/>
              <a:t>Luego  de observar la imagen por sospecha de </a:t>
            </a:r>
            <a:r>
              <a:rPr lang="es-AR" b="1" dirty="0" smtClean="0"/>
              <a:t>estenosis esofágica</a:t>
            </a:r>
          </a:p>
          <a:p>
            <a:pPr>
              <a:lnSpc>
                <a:spcPct val="150000"/>
              </a:lnSpc>
            </a:pPr>
            <a:r>
              <a:rPr lang="es-AR" dirty="0" smtClean="0"/>
              <a:t>indica realizar  </a:t>
            </a:r>
            <a:r>
              <a:rPr lang="es-AR" dirty="0" err="1" smtClean="0"/>
              <a:t>fibroscopía</a:t>
            </a:r>
            <a:r>
              <a:rPr lang="es-AR" dirty="0" smtClean="0"/>
              <a:t> respiratoria  junto con VEDA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326323" y="4221088"/>
            <a:ext cx="8042073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AR" u="sng" dirty="0" err="1" smtClean="0"/>
              <a:t>Fibroscopía</a:t>
            </a:r>
            <a:r>
              <a:rPr lang="es-AR" u="sng" dirty="0" smtClean="0"/>
              <a:t> respiratoria</a:t>
            </a:r>
            <a:r>
              <a:rPr lang="es-AR" dirty="0" smtClean="0"/>
              <a:t>: </a:t>
            </a:r>
            <a:r>
              <a:rPr lang="es-AR" dirty="0"/>
              <a:t>abundantes </a:t>
            </a:r>
            <a:r>
              <a:rPr lang="es-AR" dirty="0" smtClean="0"/>
              <a:t>secreciones, </a:t>
            </a:r>
            <a:r>
              <a:rPr lang="es-AR" dirty="0"/>
              <a:t>mucosa traqueal y de </a:t>
            </a:r>
            <a:r>
              <a:rPr lang="es-AR" dirty="0" smtClean="0"/>
              <a:t>árbol</a:t>
            </a:r>
          </a:p>
          <a:p>
            <a:pPr>
              <a:lnSpc>
                <a:spcPct val="150000"/>
              </a:lnSpc>
            </a:pPr>
            <a:r>
              <a:rPr lang="es-AR" dirty="0" smtClean="0"/>
              <a:t>bronquial muy congestivo.</a:t>
            </a:r>
          </a:p>
        </p:txBody>
      </p:sp>
    </p:spTree>
    <p:extLst>
      <p:ext uri="{BB962C8B-B14F-4D97-AF65-F5344CB8AC3E}">
        <p14:creationId xmlns:p14="http://schemas.microsoft.com/office/powerpoint/2010/main" val="990874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3423" y="926811"/>
            <a:ext cx="4295775" cy="453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899592" y="5783876"/>
            <a:ext cx="5610767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s-AR" dirty="0" smtClean="0"/>
              <a:t>VEDA: </a:t>
            </a:r>
            <a:r>
              <a:rPr lang="es-AR" dirty="0"/>
              <a:t>se </a:t>
            </a:r>
            <a:r>
              <a:rPr lang="es-AR" dirty="0" smtClean="0"/>
              <a:t>observa </a:t>
            </a:r>
            <a:r>
              <a:rPr lang="es-AR" dirty="0"/>
              <a:t>espasmo </a:t>
            </a:r>
            <a:r>
              <a:rPr lang="es-AR" dirty="0" smtClean="0"/>
              <a:t>estrecho a nivel EES.SNG</a:t>
            </a:r>
            <a:endParaRPr lang="es-AR" dirty="0"/>
          </a:p>
          <a:p>
            <a:r>
              <a:rPr lang="es-AR" b="1" dirty="0" smtClean="0"/>
              <a:t>Diagnóstico</a:t>
            </a:r>
            <a:r>
              <a:rPr lang="es-AR" dirty="0"/>
              <a:t>: </a:t>
            </a:r>
            <a:r>
              <a:rPr lang="es-AR" dirty="0" err="1"/>
              <a:t>Acalasia</a:t>
            </a:r>
            <a:r>
              <a:rPr lang="es-AR" dirty="0"/>
              <a:t> del </a:t>
            </a:r>
            <a:r>
              <a:rPr lang="es-AR" dirty="0" err="1" smtClean="0"/>
              <a:t>cricofaringeo</a:t>
            </a:r>
            <a:r>
              <a:rPr lang="es-AR" dirty="0" smtClean="0"/>
              <a:t>. (VEDA + VD)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474321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jo">
  <a:themeElements>
    <a:clrScheme name="Fluj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uj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j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5843</TotalTime>
  <Words>562</Words>
  <Application>Microsoft Office PowerPoint</Application>
  <PresentationFormat>Presentación en pantalla (4:3)</PresentationFormat>
  <Paragraphs>107</Paragraphs>
  <Slides>22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23" baseType="lpstr">
      <vt:lpstr>Flujo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Mariana</dc:creator>
  <cp:lastModifiedBy>Mariana</cp:lastModifiedBy>
  <cp:revision>153</cp:revision>
  <dcterms:created xsi:type="dcterms:W3CDTF">2018-09-08T18:03:48Z</dcterms:created>
  <dcterms:modified xsi:type="dcterms:W3CDTF">2018-09-24T18:02:41Z</dcterms:modified>
</cp:coreProperties>
</file>