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56" r:id="rId3"/>
    <p:sldId id="257" r:id="rId4"/>
    <p:sldId id="258" r:id="rId5"/>
    <p:sldId id="259" r:id="rId6"/>
    <p:sldId id="260" r:id="rId7"/>
    <p:sldId id="274" r:id="rId8"/>
    <p:sldId id="261" r:id="rId9"/>
    <p:sldId id="262" r:id="rId10"/>
    <p:sldId id="263" r:id="rId11"/>
    <p:sldId id="264" r:id="rId12"/>
    <p:sldId id="266" r:id="rId13"/>
    <p:sldId id="267" r:id="rId14"/>
    <p:sldId id="268" r:id="rId15"/>
    <p:sldId id="269" r:id="rId16"/>
    <p:sldId id="272" r:id="rId17"/>
    <p:sldId id="270" r:id="rId18"/>
    <p:sldId id="271" r:id="rId19"/>
    <p:sldId id="273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7" r:id="rId29"/>
    <p:sldId id="286" r:id="rId30"/>
    <p:sldId id="285" r:id="rId31"/>
    <p:sldId id="284" r:id="rId32"/>
    <p:sldId id="288" r:id="rId33"/>
    <p:sldId id="290" r:id="rId34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3D4B"/>
    <a:srgbClr val="214B41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cat>
            <c:strRef>
              <c:f>Hoja1!$A$7:$A$10</c:f>
              <c:strCache>
                <c:ptCount val="4"/>
                <c:pt idx="0">
                  <c:v>Hasta 10 años</c:v>
                </c:pt>
                <c:pt idx="1">
                  <c:v>De 11 a 18 años</c:v>
                </c:pt>
                <c:pt idx="2">
                  <c:v>De 19 a 64 años</c:v>
                </c:pt>
                <c:pt idx="3">
                  <c:v>65 y más</c:v>
                </c:pt>
              </c:strCache>
            </c:strRef>
          </c:cat>
          <c:val>
            <c:numRef>
              <c:f>Hoja1!$B$7:$B$10</c:f>
              <c:numCache>
                <c:formatCode>General</c:formatCode>
                <c:ptCount val="4"/>
                <c:pt idx="0">
                  <c:v>94</c:v>
                </c:pt>
                <c:pt idx="1">
                  <c:v>73</c:v>
                </c:pt>
                <c:pt idx="2">
                  <c:v>142</c:v>
                </c:pt>
                <c:pt idx="3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layout/>
      <c:overlay val="0"/>
      <c:txPr>
        <a:bodyPr/>
        <a:lstStyle/>
        <a:p>
          <a:pPr>
            <a:defRPr sz="1200"/>
          </a:pPr>
          <a:endParaRPr lang="es-E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invertIfNegative val="0"/>
          <c:cat>
            <c:strRef>
              <c:f>Hoja1!$A$43:$A$46</c:f>
              <c:strCache>
                <c:ptCount val="4"/>
                <c:pt idx="0">
                  <c:v>Desayuno</c:v>
                </c:pt>
                <c:pt idx="1">
                  <c:v>Almuerzo</c:v>
                </c:pt>
                <c:pt idx="2">
                  <c:v>Merienda</c:v>
                </c:pt>
                <c:pt idx="3">
                  <c:v>Cena</c:v>
                </c:pt>
              </c:strCache>
            </c:strRef>
          </c:cat>
          <c:val>
            <c:numRef>
              <c:f>Hoja1!$B$43:$B$46</c:f>
              <c:numCache>
                <c:formatCode>General</c:formatCode>
                <c:ptCount val="4"/>
                <c:pt idx="0">
                  <c:v>1.4</c:v>
                </c:pt>
                <c:pt idx="1">
                  <c:v>53.6</c:v>
                </c:pt>
                <c:pt idx="2">
                  <c:v>33.300000000000004</c:v>
                </c:pt>
                <c:pt idx="3">
                  <c:v>43.5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F2F-4FC1-B6B3-9294BE8730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1815552"/>
        <c:axId val="136900544"/>
      </c:barChart>
      <c:catAx>
        <c:axId val="16181555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s-ES"/>
          </a:p>
        </c:txPr>
        <c:crossAx val="136900544"/>
        <c:crosses val="autoZero"/>
        <c:auto val="1"/>
        <c:lblAlgn val="ctr"/>
        <c:lblOffset val="100"/>
        <c:noMultiLvlLbl val="0"/>
      </c:catAx>
      <c:valAx>
        <c:axId val="136900544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6181555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D6038-EC47-4634-871A-3A91C1F762FD}" type="datetimeFigureOut">
              <a:rPr lang="es-ES"/>
              <a:pPr>
                <a:defRPr/>
              </a:pPr>
              <a:t>16/12/2019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B7E7EF-03B9-43D4-9E87-69F04B73F97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611CA7-7B43-4175-9294-E1F42E53293A}" type="datetimeFigureOut">
              <a:rPr lang="es-ES"/>
              <a:pPr>
                <a:defRPr/>
              </a:pPr>
              <a:t>16/12/2019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A8DFB-CB1D-4F57-BA4C-73BEBD41436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BE80E-4359-480B-B3BF-EA32DCD9B43C}" type="datetimeFigureOut">
              <a:rPr lang="es-ES"/>
              <a:pPr>
                <a:defRPr/>
              </a:pPr>
              <a:t>16/12/2019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01639A-85B8-4A87-A43F-D4FC6680E3C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2BB70A-A1BA-4906-882E-255DB47EF9C2}" type="datetimeFigureOut">
              <a:rPr lang="es-ES"/>
              <a:pPr>
                <a:defRPr/>
              </a:pPr>
              <a:t>16/12/2019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8F849-52D7-42AA-BBEC-277F288B577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0D4AE-E6DD-48E3-B51D-9AD5DA4C3889}" type="datetimeFigureOut">
              <a:rPr lang="es-ES"/>
              <a:pPr>
                <a:defRPr/>
              </a:pPr>
              <a:t>16/12/2019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A4E221-83CA-4587-AED4-C8238D3452E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024E8-2679-4FE1-87AE-9D3D9B5A6BCE}" type="datetimeFigureOut">
              <a:rPr lang="es-ES"/>
              <a:pPr>
                <a:defRPr/>
              </a:pPr>
              <a:t>16/12/2019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AC1EC-EF06-4830-AF78-24E210174B9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DBB30D-C3A6-4E6C-B349-EBB8D9E3EEA2}" type="datetimeFigureOut">
              <a:rPr lang="es-ES"/>
              <a:pPr>
                <a:defRPr/>
              </a:pPr>
              <a:t>16/12/2019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E9F02-8F68-421C-BE8D-8F367CDD065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5FD3A8-E845-4E9B-9377-5FC60999C4AE}" type="datetimeFigureOut">
              <a:rPr lang="es-ES"/>
              <a:pPr>
                <a:defRPr/>
              </a:pPr>
              <a:t>16/12/2019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0AB1CC-A42A-4593-B87A-BBCA0332684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6EB42-415F-4D31-B6B9-E691AE302321}" type="datetimeFigureOut">
              <a:rPr lang="es-ES"/>
              <a:pPr>
                <a:defRPr/>
              </a:pPr>
              <a:t>16/12/2019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3E8C60-3AB4-47AA-B878-344A16F6420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8962E-1518-4E83-94B7-6C1078763D55}" type="datetimeFigureOut">
              <a:rPr lang="es-ES"/>
              <a:pPr>
                <a:defRPr/>
              </a:pPr>
              <a:t>16/12/2019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58C065-E72C-492A-9BC2-E50ABC1840C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5A76AF-F60D-45B0-BF43-5E92FC4D8EA3}" type="datetimeFigureOut">
              <a:rPr lang="es-ES"/>
              <a:pPr>
                <a:defRPr/>
              </a:pPr>
              <a:t>16/12/2019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104A1-4943-4599-81D0-E5D16435042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07AE610-C1D9-43F2-9378-0C63203DAA9A}" type="datetimeFigureOut">
              <a:rPr lang="es-ES"/>
              <a:pPr>
                <a:defRPr/>
              </a:pPr>
              <a:t>16/12/2019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440512C-1A45-42E7-BDA1-951716F85B1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5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6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9.png"/><Relationship Id="rId4" Type="http://schemas.openxmlformats.org/officeDocument/2006/relationships/oleObject" Target="../embeddings/oleObject7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chart" Target="../charts/chart1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3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4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1 Título"/>
          <p:cNvSpPr txBox="1">
            <a:spLocks/>
          </p:cNvSpPr>
          <p:nvPr/>
        </p:nvSpPr>
        <p:spPr>
          <a:xfrm>
            <a:off x="684213" y="2132856"/>
            <a:ext cx="7772400" cy="1470025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AR" sz="2600" b="1" dirty="0" smtClean="0">
                <a:solidFill>
                  <a:schemeClr val="bg1"/>
                </a:solidFill>
              </a:rPr>
              <a:t>ENCUESTA ALIMENTACIÓN A HOGARES </a:t>
            </a:r>
            <a:r>
              <a:rPr lang="es-AR" sz="2400" b="1" dirty="0" smtClean="0">
                <a:solidFill>
                  <a:schemeClr val="bg1"/>
                </a:solidFill>
              </a:rPr>
              <a:t/>
            </a:r>
            <a:br>
              <a:rPr lang="es-AR" sz="2400" b="1" dirty="0" smtClean="0">
                <a:solidFill>
                  <a:schemeClr val="bg1"/>
                </a:solidFill>
              </a:rPr>
            </a:br>
            <a:r>
              <a:rPr lang="es-AR" sz="2400" b="1" dirty="0" smtClean="0">
                <a:solidFill>
                  <a:schemeClr val="bg1"/>
                </a:solidFill>
              </a:rPr>
              <a:t>USUARIOS DE SITIOS DE DISTRIBUCIÓN DE ALIMENTOS (SDA)</a:t>
            </a:r>
            <a:endParaRPr lang="es-ES" sz="24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1792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20481" name="6 Gráfico"/>
          <p:cNvGraphicFramePr>
            <a:graphicFrameLocks/>
          </p:cNvGraphicFramePr>
          <p:nvPr/>
        </p:nvGraphicFramePr>
        <p:xfrm>
          <a:off x="1547813" y="1484313"/>
          <a:ext cx="6635750" cy="3992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9" name="Gráfico" r:id="rId4" imgW="6638925" imgH="3990968" progId="Excel.Chart.8">
                  <p:embed/>
                </p:oleObj>
              </mc:Choice>
              <mc:Fallback>
                <p:oleObj name="Gráfico" r:id="rId4" imgW="6638925" imgH="3990968" progId="Excel.Chart.8">
                  <p:embed/>
                  <p:pic>
                    <p:nvPicPr>
                      <p:cNvPr id="0" name="6 Gráfico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3" y="1484313"/>
                        <a:ext cx="6635750" cy="3992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395536" y="692696"/>
            <a:ext cx="7920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000" b="1" dirty="0" smtClean="0">
                <a:latin typeface="+mj-lt"/>
              </a:rPr>
              <a:t>REALIZACIÓN DE LA COMIDA DE LOS INTEGRANTES DEL HOGAR </a:t>
            </a:r>
          </a:p>
          <a:p>
            <a:pPr algn="ctr"/>
            <a:r>
              <a:rPr lang="es-AR" sz="2000" b="1" dirty="0" smtClean="0">
                <a:latin typeface="+mj-lt"/>
              </a:rPr>
              <a:t>EN EL SDA</a:t>
            </a:r>
            <a:endParaRPr lang="es-AR" sz="20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21505" name="7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6360750"/>
              </p:ext>
            </p:extLst>
          </p:nvPr>
        </p:nvGraphicFramePr>
        <p:xfrm>
          <a:off x="1115616" y="1057781"/>
          <a:ext cx="6419850" cy="348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3" name="Gráfico" r:id="rId4" imgW="6419786" imgH="3486192" progId="Excel.Chart.8">
                  <p:embed/>
                </p:oleObj>
              </mc:Choice>
              <mc:Fallback>
                <p:oleObj name="Gráfico" r:id="rId4" imgW="6419786" imgH="3486192" progId="Excel.Chart.8">
                  <p:embed/>
                  <p:pic>
                    <p:nvPicPr>
                      <p:cNvPr id="0" name="7 Gráfico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1057781"/>
                        <a:ext cx="6419850" cy="3489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2" name="3 Rectángulo"/>
          <p:cNvSpPr>
            <a:spLocks noChangeArrowheads="1"/>
          </p:cNvSpPr>
          <p:nvPr/>
        </p:nvSpPr>
        <p:spPr bwMode="auto">
          <a:xfrm>
            <a:off x="791369" y="4547106"/>
            <a:ext cx="756126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1400" dirty="0" smtClean="0">
                <a:latin typeface="Calibri" pitchFamily="34" charset="0"/>
              </a:rPr>
              <a:t>Apreciación en relación </a:t>
            </a:r>
            <a:r>
              <a:rPr lang="es-MX" sz="1400" dirty="0">
                <a:latin typeface="Calibri" pitchFamily="34" charset="0"/>
              </a:rPr>
              <a:t>con la proporción del ingreso que se destina a la </a:t>
            </a:r>
            <a:r>
              <a:rPr lang="es-MX" sz="1400" dirty="0" smtClean="0">
                <a:latin typeface="Calibri" pitchFamily="34" charset="0"/>
              </a:rPr>
              <a:t>comida. Para </a:t>
            </a:r>
            <a:r>
              <a:rPr lang="es-MX" sz="1400" dirty="0">
                <a:latin typeface="Calibri" pitchFamily="34" charset="0"/>
              </a:rPr>
              <a:t>los hogares que destinan todo o casi todo el ingreso a comprar alimentos, el aporte del SDA es significativo. Aquellos que destinan la  mitad o poco menos de la mitad de sus ingresos a la alimentación, el aporte del SDA es menor aunque sigue siendo importante.</a:t>
            </a:r>
            <a:endParaRPr lang="es-ES" sz="1400" dirty="0">
              <a:latin typeface="Calibri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467544" y="458960"/>
            <a:ext cx="85689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000" b="1" dirty="0" smtClean="0">
                <a:latin typeface="+mj-lt"/>
              </a:rPr>
              <a:t>APRECIACIÓN DEL APORTE DEL SDA A LA ALIMENTACIÓN DEL HOGAR</a:t>
            </a:r>
            <a:endParaRPr lang="es-AR" sz="20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23553" name="10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0366115"/>
              </p:ext>
            </p:extLst>
          </p:nvPr>
        </p:nvGraphicFramePr>
        <p:xfrm>
          <a:off x="719572" y="2286001"/>
          <a:ext cx="7704856" cy="31016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1" r:id="rId4" imgW="8315665" imgH="3340898" progId="Excel.Chart.8">
                  <p:embed/>
                </p:oleObj>
              </mc:Choice>
              <mc:Fallback>
                <p:oleObj r:id="rId4" imgW="8315665" imgH="3340898" progId="Excel.Chart.8">
                  <p:embed/>
                  <p:pic>
                    <p:nvPicPr>
                      <p:cNvPr id="0" name="10 Gráfico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572" y="2286001"/>
                        <a:ext cx="7704856" cy="310166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60" name="3 Rectángulo"/>
          <p:cNvSpPr>
            <a:spLocks noChangeArrowheads="1"/>
          </p:cNvSpPr>
          <p:nvPr/>
        </p:nvSpPr>
        <p:spPr bwMode="auto">
          <a:xfrm>
            <a:off x="539552" y="1425759"/>
            <a:ext cx="82819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AR" b="1" dirty="0">
                <a:latin typeface="Calibri" pitchFamily="34" charset="0"/>
              </a:rPr>
              <a:t>El 60% de los hogares destina casi todos o todos sus ingresos a la compra alimentos y el 36% destina la mitad o más de la mitad.</a:t>
            </a:r>
            <a:endParaRPr lang="es-ES" b="1" dirty="0">
              <a:latin typeface="Calibri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1763688" y="631004"/>
            <a:ext cx="540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000" b="1" dirty="0" smtClean="0">
                <a:latin typeface="+mj-lt"/>
              </a:rPr>
              <a:t>COMPRA DE ALIMENTOS</a:t>
            </a:r>
            <a:endParaRPr lang="es-AR" sz="20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4577" name="1 Rectángulo"/>
          <p:cNvSpPr>
            <a:spLocks noChangeArrowheads="1"/>
          </p:cNvSpPr>
          <p:nvPr/>
        </p:nvSpPr>
        <p:spPr bwMode="auto">
          <a:xfrm>
            <a:off x="647700" y="1559994"/>
            <a:ext cx="78486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AR" sz="2000" dirty="0" smtClean="0">
                <a:latin typeface="Calibri" pitchFamily="34" charset="0"/>
              </a:rPr>
              <a:t>El </a:t>
            </a:r>
            <a:r>
              <a:rPr lang="es-AR" sz="2000" b="1" dirty="0">
                <a:latin typeface="Calibri" pitchFamily="34" charset="0"/>
              </a:rPr>
              <a:t>32% de los hogares </a:t>
            </a:r>
            <a:r>
              <a:rPr lang="es-AR" sz="2000" dirty="0">
                <a:latin typeface="Calibri" pitchFamily="34" charset="0"/>
              </a:rPr>
              <a:t>recibía alimentos de organismos u otras personas. En la mayoría de los casos se trata de </a:t>
            </a:r>
            <a:r>
              <a:rPr lang="es-AR" sz="2000" b="1" dirty="0">
                <a:latin typeface="Calibri" pitchFamily="34" charset="0"/>
              </a:rPr>
              <a:t>organizaciones sociales</a:t>
            </a:r>
          </a:p>
          <a:p>
            <a:endParaRPr lang="es-AR" sz="800" dirty="0">
              <a:latin typeface="Calibri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AR" sz="2000" dirty="0" smtClean="0">
                <a:latin typeface="Calibri" pitchFamily="34" charset="0"/>
              </a:rPr>
              <a:t>Un </a:t>
            </a:r>
            <a:r>
              <a:rPr lang="es-AR" sz="2000" b="1" dirty="0">
                <a:latin typeface="Calibri" pitchFamily="34" charset="0"/>
              </a:rPr>
              <a:t>25% disponía de tarjeta para compra de alimentos</a:t>
            </a:r>
            <a:r>
              <a:rPr lang="es-AR" sz="2000" dirty="0">
                <a:latin typeface="Calibri" pitchFamily="34" charset="0"/>
              </a:rPr>
              <a:t>, provista en la casi totalidad de los casos por el Ministerio de Desarrollo Social (Tarjeta Plan Más Vida).</a:t>
            </a:r>
          </a:p>
          <a:p>
            <a:endParaRPr lang="es-ES" sz="800" dirty="0">
              <a:latin typeface="Calibri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AR" sz="2000" dirty="0" smtClean="0">
                <a:latin typeface="Calibri" pitchFamily="34" charset="0"/>
              </a:rPr>
              <a:t>El </a:t>
            </a:r>
            <a:r>
              <a:rPr lang="es-AR" sz="2000" b="1" dirty="0">
                <a:latin typeface="Calibri" pitchFamily="34" charset="0"/>
              </a:rPr>
              <a:t>48% de los hogares </a:t>
            </a:r>
            <a:r>
              <a:rPr lang="es-AR" sz="2000" dirty="0">
                <a:latin typeface="Calibri" pitchFamily="34" charset="0"/>
              </a:rPr>
              <a:t>contaba regularmente con el aporte de </a:t>
            </a:r>
            <a:r>
              <a:rPr lang="es-AR" sz="2000" b="1" dirty="0">
                <a:latin typeface="Calibri" pitchFamily="34" charset="0"/>
              </a:rPr>
              <a:t>comidas  ofrecidas en comedores escolares. </a:t>
            </a:r>
            <a:endParaRPr lang="es-ES" sz="2000" b="1" dirty="0">
              <a:latin typeface="Calibri" pitchFamily="34" charset="0"/>
            </a:endParaRPr>
          </a:p>
          <a:p>
            <a:endParaRPr lang="es-AR" sz="800" dirty="0">
              <a:latin typeface="Calibri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AR" sz="2000" dirty="0" smtClean="0">
                <a:latin typeface="Calibri" pitchFamily="34" charset="0"/>
              </a:rPr>
              <a:t>El </a:t>
            </a:r>
            <a:r>
              <a:rPr lang="es-AR" sz="2000" b="1" dirty="0">
                <a:latin typeface="Calibri" pitchFamily="34" charset="0"/>
              </a:rPr>
              <a:t>22% de los hogares </a:t>
            </a:r>
            <a:r>
              <a:rPr lang="es-AR" sz="2000" dirty="0">
                <a:latin typeface="Calibri" pitchFamily="34" charset="0"/>
              </a:rPr>
              <a:t>contaba con el aporte de </a:t>
            </a:r>
            <a:r>
              <a:rPr lang="es-AR" sz="2000" b="1" dirty="0">
                <a:latin typeface="Calibri" pitchFamily="34" charset="0"/>
              </a:rPr>
              <a:t>viandas ofrecidas en las escuelas. </a:t>
            </a:r>
            <a:endParaRPr lang="es-ES" sz="2000" b="1" dirty="0">
              <a:latin typeface="Calibri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1750" y="124"/>
            <a:ext cx="9132250" cy="980728"/>
          </a:xfrm>
          <a:prstGeom prst="rect">
            <a:avLst/>
          </a:prstGeom>
          <a:solidFill>
            <a:srgbClr val="213D4B"/>
          </a:solidFill>
          <a:ln>
            <a:solidFill>
              <a:srgbClr val="213D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" name="CuadroTexto 1"/>
          <p:cNvSpPr txBox="1"/>
          <p:nvPr/>
        </p:nvSpPr>
        <p:spPr>
          <a:xfrm>
            <a:off x="1907568" y="496909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400" b="1" dirty="0" smtClean="0">
                <a:solidFill>
                  <a:schemeClr val="bg1"/>
                </a:solidFill>
                <a:latin typeface="+mj-lt"/>
              </a:rPr>
              <a:t>FUENTES DE RECURSOS ALIMENTARIOS</a:t>
            </a:r>
            <a:endParaRPr lang="es-AR" sz="2400" b="1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1576505"/>
              </p:ext>
            </p:extLst>
          </p:nvPr>
        </p:nvGraphicFramePr>
        <p:xfrm>
          <a:off x="827584" y="1844824"/>
          <a:ext cx="7557665" cy="296075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38557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5642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20329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11236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9597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AR" sz="2100" dirty="0">
                          <a:effectLst/>
                        </a:rPr>
                        <a:t> </a:t>
                      </a:r>
                      <a:endParaRPr lang="es-ES" sz="2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982" marR="59982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AR" sz="2100" b="0" dirty="0">
                          <a:solidFill>
                            <a:schemeClr val="tx1"/>
                          </a:solidFill>
                          <a:effectLst/>
                        </a:rPr>
                        <a:t>Realización habitual     </a:t>
                      </a:r>
                      <a:endParaRPr lang="es-ES" sz="21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AR" sz="21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" sz="21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982" marR="59982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AR" sz="2100" b="0" dirty="0">
                          <a:solidFill>
                            <a:schemeClr val="tx1"/>
                          </a:solidFill>
                          <a:effectLst/>
                        </a:rPr>
                        <a:t>Importancia asignada a esa comida</a:t>
                      </a:r>
                      <a:endParaRPr lang="es-ES" sz="21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982" marR="59982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AR" sz="2100" b="0" dirty="0">
                          <a:solidFill>
                            <a:schemeClr val="tx1"/>
                          </a:solidFill>
                          <a:effectLst/>
                        </a:rPr>
                        <a:t>Cocinó el día anterior</a:t>
                      </a:r>
                      <a:endParaRPr lang="es-ES" sz="21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982" marR="59982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001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AR" sz="2100" b="0" dirty="0">
                          <a:solidFill>
                            <a:schemeClr val="tx1"/>
                          </a:solidFill>
                          <a:effectLst/>
                        </a:rPr>
                        <a:t>Desayuno</a:t>
                      </a:r>
                      <a:endParaRPr lang="es-ES" sz="21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982" marR="59982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2100" dirty="0">
                          <a:solidFill>
                            <a:schemeClr val="tx1"/>
                          </a:solidFill>
                          <a:effectLst/>
                        </a:rPr>
                        <a:t>36,5%</a:t>
                      </a:r>
                      <a:endParaRPr lang="es-ES" sz="2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982" marR="59982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2100" dirty="0">
                          <a:solidFill>
                            <a:schemeClr val="tx1"/>
                          </a:solidFill>
                          <a:effectLst/>
                        </a:rPr>
                        <a:t>16,4%</a:t>
                      </a:r>
                      <a:endParaRPr lang="es-ES" sz="2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982" marR="59982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2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es-AR" sz="2100" dirty="0" smtClean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es-ES" sz="2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982" marR="59982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001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AR" sz="2100" b="0" dirty="0">
                          <a:solidFill>
                            <a:schemeClr val="tx1"/>
                          </a:solidFill>
                          <a:effectLst/>
                        </a:rPr>
                        <a:t>Almuerzo</a:t>
                      </a:r>
                      <a:endParaRPr lang="es-ES" sz="21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982" marR="59982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2100" dirty="0">
                          <a:solidFill>
                            <a:schemeClr val="tx1"/>
                          </a:solidFill>
                          <a:effectLst/>
                        </a:rPr>
                        <a:t>69,2%</a:t>
                      </a:r>
                      <a:endParaRPr lang="es-ES" sz="2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982" marR="59982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2100" dirty="0">
                          <a:solidFill>
                            <a:schemeClr val="tx1"/>
                          </a:solidFill>
                          <a:effectLst/>
                        </a:rPr>
                        <a:t>50,7</a:t>
                      </a:r>
                      <a:endParaRPr lang="es-ES" sz="2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982" marR="59982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21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90%</a:t>
                      </a:r>
                      <a:endParaRPr lang="es-ES" sz="2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982" marR="59982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001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AR" sz="2100" b="0" dirty="0">
                          <a:solidFill>
                            <a:schemeClr val="tx1"/>
                          </a:solidFill>
                          <a:effectLst/>
                        </a:rPr>
                        <a:t>Merienda</a:t>
                      </a:r>
                      <a:endParaRPr lang="es-ES" sz="21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982" marR="59982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2100">
                          <a:solidFill>
                            <a:schemeClr val="tx1"/>
                          </a:solidFill>
                          <a:effectLst/>
                        </a:rPr>
                        <a:t>19,2%</a:t>
                      </a:r>
                      <a:endParaRPr lang="es-ES" sz="21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982" marR="59982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2100" dirty="0">
                          <a:solidFill>
                            <a:schemeClr val="tx1"/>
                          </a:solidFill>
                          <a:effectLst/>
                        </a:rPr>
                        <a:t>1,5%</a:t>
                      </a:r>
                      <a:endParaRPr lang="es-ES" sz="2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982" marR="59982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2100" dirty="0" smtClean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r>
                        <a:rPr lang="es-AR" sz="2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" sz="2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982" marR="59982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001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AR" sz="2100" b="0" dirty="0">
                          <a:solidFill>
                            <a:schemeClr val="tx1"/>
                          </a:solidFill>
                          <a:effectLst/>
                        </a:rPr>
                        <a:t>Cena</a:t>
                      </a:r>
                      <a:endParaRPr lang="es-ES" sz="21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982" marR="59982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21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83%</a:t>
                      </a:r>
                      <a:endParaRPr lang="es-ES" sz="2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982" marR="59982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2100" dirty="0">
                          <a:solidFill>
                            <a:schemeClr val="tx1"/>
                          </a:solidFill>
                          <a:effectLst/>
                        </a:rPr>
                        <a:t>29,9%</a:t>
                      </a:r>
                      <a:endParaRPr lang="es-ES" sz="2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982" marR="59982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2100" dirty="0">
                          <a:solidFill>
                            <a:schemeClr val="tx1"/>
                          </a:solidFill>
                          <a:effectLst/>
                        </a:rPr>
                        <a:t>68%</a:t>
                      </a:r>
                      <a:endParaRPr lang="es-ES" sz="2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982" marR="59982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Rectángulo 5"/>
          <p:cNvSpPr/>
          <p:nvPr/>
        </p:nvSpPr>
        <p:spPr>
          <a:xfrm>
            <a:off x="11750" y="124"/>
            <a:ext cx="9132250" cy="980728"/>
          </a:xfrm>
          <a:prstGeom prst="rect">
            <a:avLst/>
          </a:prstGeom>
          <a:solidFill>
            <a:srgbClr val="213D4B"/>
          </a:solidFill>
          <a:ln>
            <a:solidFill>
              <a:srgbClr val="213D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" name="CuadroTexto 2"/>
          <p:cNvSpPr txBox="1"/>
          <p:nvPr/>
        </p:nvSpPr>
        <p:spPr>
          <a:xfrm>
            <a:off x="2758133" y="490488"/>
            <a:ext cx="36277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400" b="1" dirty="0" smtClean="0">
                <a:solidFill>
                  <a:schemeClr val="bg1"/>
                </a:solidFill>
                <a:latin typeface="+mj-lt"/>
              </a:rPr>
              <a:t>COMIDAS PRINCIPALES</a:t>
            </a:r>
            <a:endParaRPr lang="es-AR" sz="2400" b="1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6625" name="2 Rectángulo"/>
          <p:cNvSpPr>
            <a:spLocks noChangeArrowheads="1"/>
          </p:cNvSpPr>
          <p:nvPr/>
        </p:nvSpPr>
        <p:spPr bwMode="auto">
          <a:xfrm>
            <a:off x="755576" y="1556792"/>
            <a:ext cx="7920038" cy="335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AR" sz="2000" dirty="0">
                <a:latin typeface="Calibri" pitchFamily="34" charset="0"/>
              </a:rPr>
              <a:t>Las comidas que preparan habitualmente en el hogar son: </a:t>
            </a:r>
            <a:r>
              <a:rPr lang="es-AR" sz="2000" b="1" dirty="0">
                <a:latin typeface="Calibri" pitchFamily="34" charset="0"/>
              </a:rPr>
              <a:t>fideos, arroz, guisos</a:t>
            </a:r>
            <a:r>
              <a:rPr lang="es-AR" sz="2000" dirty="0">
                <a:latin typeface="Calibri" pitchFamily="34" charset="0"/>
              </a:rPr>
              <a:t> de arroz </a:t>
            </a:r>
            <a:r>
              <a:rPr lang="es-AR" sz="2000" b="1" dirty="0" smtClean="0">
                <a:latin typeface="Calibri" pitchFamily="34" charset="0"/>
              </a:rPr>
              <a:t>con </a:t>
            </a:r>
            <a:r>
              <a:rPr lang="es-AR" sz="2000" b="1" dirty="0">
                <a:latin typeface="Calibri" pitchFamily="34" charset="0"/>
              </a:rPr>
              <a:t>o sin carne </a:t>
            </a:r>
            <a:r>
              <a:rPr lang="es-AR" sz="2000" dirty="0">
                <a:latin typeface="Calibri" pitchFamily="34" charset="0"/>
              </a:rPr>
              <a:t>(en general de pollo), guiso de </a:t>
            </a:r>
            <a:r>
              <a:rPr lang="es-AR" sz="2000" b="1" dirty="0">
                <a:latin typeface="Calibri" pitchFamily="34" charset="0"/>
              </a:rPr>
              <a:t>lentejas</a:t>
            </a:r>
            <a:r>
              <a:rPr lang="es-AR" sz="2000" dirty="0">
                <a:latin typeface="Calibri" pitchFamily="34" charset="0"/>
              </a:rPr>
              <a:t>, </a:t>
            </a:r>
            <a:r>
              <a:rPr lang="es-AR" sz="2000" b="1" dirty="0">
                <a:latin typeface="Calibri" pitchFamily="34" charset="0"/>
              </a:rPr>
              <a:t>milanesas</a:t>
            </a:r>
            <a:r>
              <a:rPr lang="es-AR" sz="2000" dirty="0">
                <a:latin typeface="Calibri" pitchFamily="34" charset="0"/>
              </a:rPr>
              <a:t> con puré/papas/ensaladas; </a:t>
            </a:r>
            <a:r>
              <a:rPr lang="es-AR" sz="2000" b="1" dirty="0">
                <a:latin typeface="Calibri" pitchFamily="34" charset="0"/>
              </a:rPr>
              <a:t>sopas, polenta, pucheros</a:t>
            </a:r>
            <a:r>
              <a:rPr lang="es-AR" sz="2000" dirty="0">
                <a:latin typeface="Calibri" pitchFamily="34" charset="0"/>
              </a:rPr>
              <a:t>. </a:t>
            </a:r>
          </a:p>
          <a:p>
            <a:endParaRPr lang="es-ES" sz="2400" dirty="0">
              <a:latin typeface="Calibri" pitchFamily="34" charset="0"/>
            </a:endParaRPr>
          </a:p>
          <a:p>
            <a:r>
              <a:rPr lang="es-AR" sz="2000" dirty="0">
                <a:latin typeface="Calibri" pitchFamily="34" charset="0"/>
              </a:rPr>
              <a:t>La </a:t>
            </a:r>
            <a:r>
              <a:rPr lang="es-AR" sz="2000" b="1" dirty="0">
                <a:latin typeface="Calibri" pitchFamily="34" charset="0"/>
              </a:rPr>
              <a:t>cena</a:t>
            </a:r>
            <a:r>
              <a:rPr lang="es-AR" sz="2000" dirty="0">
                <a:latin typeface="Calibri" pitchFamily="34" charset="0"/>
              </a:rPr>
              <a:t> tiene </a:t>
            </a:r>
            <a:r>
              <a:rPr lang="es-AR" sz="2000" b="1" dirty="0">
                <a:latin typeface="Calibri" pitchFamily="34" charset="0"/>
              </a:rPr>
              <a:t>mayor grado de realización </a:t>
            </a:r>
            <a:r>
              <a:rPr lang="es-AR" sz="2000" dirty="0">
                <a:latin typeface="Calibri" pitchFamily="34" charset="0"/>
              </a:rPr>
              <a:t>debido a que se consume lo que sobra del almuerzo. Asimismo, se observa el consumo de pizza, salchichas y tartas (no mencionadas en el caso de los almuerzos).</a:t>
            </a:r>
          </a:p>
          <a:p>
            <a:endParaRPr lang="es-ES" sz="2400" dirty="0">
              <a:latin typeface="Calibri" pitchFamily="34" charset="0"/>
            </a:endParaRPr>
          </a:p>
          <a:p>
            <a:r>
              <a:rPr lang="es-AR" sz="2000" dirty="0">
                <a:latin typeface="Calibri" pitchFamily="34" charset="0"/>
              </a:rPr>
              <a:t>Con relación al </a:t>
            </a:r>
            <a:r>
              <a:rPr lang="es-AR" sz="2000" b="1" dirty="0">
                <a:latin typeface="Calibri" pitchFamily="34" charset="0"/>
              </a:rPr>
              <a:t>desayuno</a:t>
            </a:r>
            <a:r>
              <a:rPr lang="es-AR" sz="2000" dirty="0">
                <a:latin typeface="Calibri" pitchFamily="34" charset="0"/>
              </a:rPr>
              <a:t> y la </a:t>
            </a:r>
            <a:r>
              <a:rPr lang="es-AR" sz="2000" b="1" dirty="0">
                <a:latin typeface="Calibri" pitchFamily="34" charset="0"/>
              </a:rPr>
              <a:t>merienda</a:t>
            </a:r>
            <a:r>
              <a:rPr lang="es-AR" sz="2000" dirty="0">
                <a:latin typeface="Calibri" pitchFamily="34" charset="0"/>
              </a:rPr>
              <a:t>, se destaca no solo su </a:t>
            </a:r>
            <a:r>
              <a:rPr lang="es-AR" sz="2000" b="1" dirty="0">
                <a:latin typeface="Calibri" pitchFamily="34" charset="0"/>
              </a:rPr>
              <a:t>baja realización</a:t>
            </a:r>
            <a:r>
              <a:rPr lang="es-AR" sz="2000" dirty="0">
                <a:latin typeface="Calibri" pitchFamily="34" charset="0"/>
              </a:rPr>
              <a:t> sino también la </a:t>
            </a:r>
            <a:r>
              <a:rPr lang="es-AR" sz="2000" b="1" dirty="0">
                <a:latin typeface="Calibri" pitchFamily="34" charset="0"/>
              </a:rPr>
              <a:t>poca importancia </a:t>
            </a:r>
            <a:r>
              <a:rPr lang="es-AR" sz="2000" dirty="0">
                <a:latin typeface="Calibri" pitchFamily="34" charset="0"/>
              </a:rPr>
              <a:t>que se les asigna.</a:t>
            </a:r>
            <a:endParaRPr lang="es-ES" sz="2000" dirty="0">
              <a:latin typeface="Calibri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1750" y="124"/>
            <a:ext cx="9132250" cy="980728"/>
          </a:xfrm>
          <a:prstGeom prst="rect">
            <a:avLst/>
          </a:prstGeom>
          <a:solidFill>
            <a:srgbClr val="213D4B"/>
          </a:solidFill>
          <a:ln>
            <a:solidFill>
              <a:srgbClr val="213D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" name="CuadroTexto 1"/>
          <p:cNvSpPr txBox="1"/>
          <p:nvPr/>
        </p:nvSpPr>
        <p:spPr>
          <a:xfrm>
            <a:off x="1475656" y="490488"/>
            <a:ext cx="5976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400" b="1" dirty="0" smtClean="0">
                <a:solidFill>
                  <a:schemeClr val="bg1"/>
                </a:solidFill>
                <a:latin typeface="+mj-lt"/>
              </a:rPr>
              <a:t>COMIDAS PREPARADAS HABITUALMENTE</a:t>
            </a:r>
            <a:endParaRPr lang="es-AR" sz="2400" b="1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7649" name="1 Rectángulo"/>
          <p:cNvSpPr>
            <a:spLocks noChangeArrowheads="1"/>
          </p:cNvSpPr>
          <p:nvPr/>
        </p:nvSpPr>
        <p:spPr bwMode="auto">
          <a:xfrm>
            <a:off x="755576" y="1505392"/>
            <a:ext cx="7848600" cy="3708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2000" b="1" dirty="0">
                <a:latin typeface="Calibri" pitchFamily="34" charset="0"/>
              </a:rPr>
              <a:t>Carnes, leche, pan, verduras, arroz y fideos </a:t>
            </a:r>
            <a:r>
              <a:rPr lang="es-MX" sz="2000" dirty="0">
                <a:latin typeface="Calibri" pitchFamily="34" charset="0"/>
              </a:rPr>
              <a:t>son los alimentos que predominan entre los cinco alimentos que los informantes consideran más importantes. </a:t>
            </a:r>
          </a:p>
          <a:p>
            <a:endParaRPr lang="es-MX" sz="2300" dirty="0">
              <a:latin typeface="Calibri" pitchFamily="34" charset="0"/>
            </a:endParaRPr>
          </a:p>
          <a:p>
            <a:r>
              <a:rPr lang="es-MX" sz="2000" dirty="0">
                <a:latin typeface="Calibri" pitchFamily="34" charset="0"/>
              </a:rPr>
              <a:t>Ligan su importancia al aporte nutritivo de los mismos, al aporte de proteínas, vitaminas y calcio, a que </a:t>
            </a:r>
            <a:r>
              <a:rPr lang="es-MX" sz="2000" b="1" dirty="0">
                <a:latin typeface="Calibri" pitchFamily="34" charset="0"/>
              </a:rPr>
              <a:t>“llenan”, “alimentan”, son saludables </a:t>
            </a:r>
            <a:r>
              <a:rPr lang="es-MX" sz="2000" dirty="0">
                <a:latin typeface="Calibri" pitchFamily="34" charset="0"/>
              </a:rPr>
              <a:t>y algunos/as refieren su necesidad para el crecimiento de los chicos/as.</a:t>
            </a:r>
            <a:endParaRPr lang="es-ES" sz="2000" dirty="0">
              <a:latin typeface="Calibri" pitchFamily="34" charset="0"/>
            </a:endParaRPr>
          </a:p>
          <a:p>
            <a:endParaRPr lang="es-MX" sz="2300" dirty="0">
              <a:latin typeface="Calibri" pitchFamily="34" charset="0"/>
            </a:endParaRPr>
          </a:p>
          <a:p>
            <a:r>
              <a:rPr lang="es-MX" sz="2000" dirty="0">
                <a:latin typeface="Calibri" pitchFamily="34" charset="0"/>
              </a:rPr>
              <a:t>La mitad de los/as informantes planteó que habitualmente consumían dichos alimentos. No obstante, </a:t>
            </a:r>
            <a:r>
              <a:rPr lang="es-MX" sz="2000" b="1" dirty="0">
                <a:latin typeface="Calibri" pitchFamily="34" charset="0"/>
              </a:rPr>
              <a:t>una cuarta parte reconoció consumirlos </a:t>
            </a:r>
            <a:r>
              <a:rPr lang="es-MX" sz="2000" b="1" dirty="0" smtClean="0">
                <a:latin typeface="Calibri" pitchFamily="34" charset="0"/>
              </a:rPr>
              <a:t>“rara </a:t>
            </a:r>
            <a:r>
              <a:rPr lang="es-MX" sz="2000" b="1" dirty="0">
                <a:latin typeface="Calibri" pitchFamily="34" charset="0"/>
              </a:rPr>
              <a:t>vez o nunca.”</a:t>
            </a:r>
            <a:endParaRPr lang="es-ES" sz="2000" b="1" dirty="0">
              <a:latin typeface="Calibri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1750" y="124"/>
            <a:ext cx="9132250" cy="980728"/>
          </a:xfrm>
          <a:prstGeom prst="rect">
            <a:avLst/>
          </a:prstGeom>
          <a:solidFill>
            <a:srgbClr val="213D4B"/>
          </a:solidFill>
          <a:ln>
            <a:solidFill>
              <a:srgbClr val="213D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" name="CuadroTexto 1"/>
          <p:cNvSpPr txBox="1"/>
          <p:nvPr/>
        </p:nvSpPr>
        <p:spPr>
          <a:xfrm>
            <a:off x="1043472" y="490488"/>
            <a:ext cx="727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400" b="1" dirty="0" smtClean="0">
                <a:solidFill>
                  <a:schemeClr val="bg1"/>
                </a:solidFill>
                <a:latin typeface="+mj-lt"/>
              </a:rPr>
              <a:t>ALIMENTOS QUE SE CONSIDERAN MÁS IMPORTANTES</a:t>
            </a:r>
            <a:endParaRPr lang="es-AR" sz="2400" b="1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8673" name="1 Rectángulo"/>
          <p:cNvSpPr>
            <a:spLocks noChangeArrowheads="1"/>
          </p:cNvSpPr>
          <p:nvPr/>
        </p:nvSpPr>
        <p:spPr bwMode="auto">
          <a:xfrm>
            <a:off x="575469" y="1414885"/>
            <a:ext cx="7993062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AR" sz="2000" dirty="0" smtClean="0">
                <a:latin typeface="Calibri" pitchFamily="34" charset="0"/>
                <a:cs typeface="Times New Roman" pitchFamily="18" charset="0"/>
              </a:rPr>
              <a:t>En </a:t>
            </a:r>
            <a:r>
              <a:rPr lang="es-AR" sz="2000" dirty="0">
                <a:latin typeface="Calibri" pitchFamily="34" charset="0"/>
                <a:cs typeface="Times New Roman" pitchFamily="18" charset="0"/>
              </a:rPr>
              <a:t>el 26,5% de los hogares hay </a:t>
            </a:r>
            <a:r>
              <a:rPr lang="es-AR" sz="2000" b="1" dirty="0">
                <a:latin typeface="Calibri" pitchFamily="34" charset="0"/>
                <a:cs typeface="Times New Roman" pitchFamily="18" charset="0"/>
              </a:rPr>
              <a:t>integrantes que requieren cuidados especiales con la comida</a:t>
            </a:r>
            <a:r>
              <a:rPr lang="es-AR" sz="2000" dirty="0">
                <a:latin typeface="Calibri" pitchFamily="34" charset="0"/>
                <a:cs typeface="Times New Roman" pitchFamily="18" charset="0"/>
              </a:rPr>
              <a:t>. En la mayoría de los casos (83%) se trata de una persona; en el resto, de 2 o 3.</a:t>
            </a:r>
            <a:endParaRPr lang="es-ES" sz="2000" dirty="0">
              <a:latin typeface="Calibri" pitchFamily="34" charset="0"/>
              <a:cs typeface="Times New Roman" pitchFamily="18" charset="0"/>
            </a:endParaRPr>
          </a:p>
          <a:p>
            <a:pPr algn="just"/>
            <a:endParaRPr lang="es-AR" sz="2000" dirty="0">
              <a:latin typeface="Calibri" pitchFamily="34" charset="0"/>
              <a:cs typeface="Times New Roman" pitchFamily="18" charset="0"/>
            </a:endParaRPr>
          </a:p>
          <a:p>
            <a:pPr algn="just"/>
            <a:r>
              <a:rPr lang="es-AR" sz="2000" dirty="0">
                <a:latin typeface="Calibri" pitchFamily="34" charset="0"/>
                <a:cs typeface="Times New Roman" pitchFamily="18" charset="0"/>
              </a:rPr>
              <a:t>Los </a:t>
            </a:r>
            <a:r>
              <a:rPr lang="es-AR" sz="2000" b="1" dirty="0">
                <a:latin typeface="Calibri" pitchFamily="34" charset="0"/>
                <a:cs typeface="Times New Roman" pitchFamily="18" charset="0"/>
              </a:rPr>
              <a:t>problemas más frecuentes </a:t>
            </a:r>
            <a:r>
              <a:rPr lang="es-AR" sz="2000" dirty="0">
                <a:latin typeface="Calibri" pitchFamily="34" charset="0"/>
                <a:cs typeface="Times New Roman" pitchFamily="18" charset="0"/>
              </a:rPr>
              <a:t>que requieren cuidados especiales con la alimentación son la </a:t>
            </a:r>
            <a:r>
              <a:rPr lang="es-AR" sz="2000" b="1" dirty="0">
                <a:latin typeface="Calibri" pitchFamily="34" charset="0"/>
                <a:cs typeface="Times New Roman" pitchFamily="18" charset="0"/>
              </a:rPr>
              <a:t>hipertensión, </a:t>
            </a:r>
            <a:r>
              <a:rPr lang="es-AR" sz="2000" dirty="0">
                <a:latin typeface="Calibri" pitchFamily="34" charset="0"/>
                <a:cs typeface="Times New Roman" pitchFamily="18" charset="0"/>
              </a:rPr>
              <a:t>la</a:t>
            </a:r>
            <a:r>
              <a:rPr lang="es-AR" sz="2000" b="1" dirty="0">
                <a:latin typeface="Calibri" pitchFamily="34" charset="0"/>
                <a:cs typeface="Times New Roman" pitchFamily="18" charset="0"/>
              </a:rPr>
              <a:t> diabetes, </a:t>
            </a:r>
            <a:r>
              <a:rPr lang="es-AR" sz="2000" dirty="0">
                <a:latin typeface="Calibri" pitchFamily="34" charset="0"/>
                <a:cs typeface="Times New Roman" pitchFamily="18" charset="0"/>
              </a:rPr>
              <a:t>la</a:t>
            </a:r>
            <a:r>
              <a:rPr lang="es-AR" sz="2000" b="1" dirty="0">
                <a:latin typeface="Calibri" pitchFamily="34" charset="0"/>
                <a:cs typeface="Times New Roman" pitchFamily="18" charset="0"/>
              </a:rPr>
              <a:t> celiaquía </a:t>
            </a:r>
            <a:r>
              <a:rPr lang="es-AR" sz="2000" dirty="0">
                <a:latin typeface="Calibri" pitchFamily="34" charset="0"/>
                <a:cs typeface="Times New Roman" pitchFamily="18" charset="0"/>
              </a:rPr>
              <a:t>y la </a:t>
            </a:r>
            <a:r>
              <a:rPr lang="es-AR" sz="2000" b="1" dirty="0">
                <a:latin typeface="Calibri" pitchFamily="34" charset="0"/>
                <a:cs typeface="Times New Roman" pitchFamily="18" charset="0"/>
              </a:rPr>
              <a:t>intolerancia a la lactosa</a:t>
            </a:r>
            <a:r>
              <a:rPr lang="es-AR" sz="2000" dirty="0">
                <a:latin typeface="Calibri" pitchFamily="34" charset="0"/>
                <a:cs typeface="Times New Roman" pitchFamily="18" charset="0"/>
              </a:rPr>
              <a:t>. </a:t>
            </a:r>
          </a:p>
          <a:p>
            <a:pPr algn="just"/>
            <a:endParaRPr lang="es-AR" sz="2000" dirty="0">
              <a:latin typeface="Calibri" pitchFamily="34" charset="0"/>
              <a:cs typeface="Times New Roman" pitchFamily="18" charset="0"/>
            </a:endParaRPr>
          </a:p>
          <a:p>
            <a:pPr algn="just"/>
            <a:r>
              <a:rPr lang="es-AR" sz="2000" dirty="0">
                <a:latin typeface="Calibri" pitchFamily="34" charset="0"/>
                <a:cs typeface="Times New Roman" pitchFamily="18" charset="0"/>
              </a:rPr>
              <a:t>En menos de la </a:t>
            </a:r>
            <a:r>
              <a:rPr lang="es-AR" sz="2000" b="1" dirty="0">
                <a:latin typeface="Calibri" pitchFamily="34" charset="0"/>
                <a:cs typeface="Times New Roman" pitchFamily="18" charset="0"/>
              </a:rPr>
              <a:t>mitad de los casos</a:t>
            </a:r>
            <a:r>
              <a:rPr lang="es-AR" sz="2000" dirty="0">
                <a:latin typeface="Calibri" pitchFamily="34" charset="0"/>
                <a:cs typeface="Times New Roman" pitchFamily="18" charset="0"/>
              </a:rPr>
              <a:t>, esas personas consumían lo que debían comer. Las razones por las cuales la mayoría no se alimentaba con lo que debía para controlar su problema de salud </a:t>
            </a:r>
            <a:r>
              <a:rPr lang="es-AR" sz="2000" b="1" dirty="0">
                <a:latin typeface="Calibri" pitchFamily="34" charset="0"/>
                <a:cs typeface="Times New Roman" pitchFamily="18" charset="0"/>
              </a:rPr>
              <a:t>obedecía a la imposibilidad de comprar los alimentos que precisaban. </a:t>
            </a:r>
            <a:endParaRPr lang="es-ES" sz="2000" b="1" dirty="0">
              <a:solidFill>
                <a:srgbClr val="FF330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1750" y="124"/>
            <a:ext cx="9132250" cy="980728"/>
          </a:xfrm>
          <a:prstGeom prst="rect">
            <a:avLst/>
          </a:prstGeom>
          <a:solidFill>
            <a:srgbClr val="213D4B"/>
          </a:solidFill>
          <a:ln>
            <a:solidFill>
              <a:srgbClr val="213D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" name="CuadroTexto 1"/>
          <p:cNvSpPr txBox="1"/>
          <p:nvPr/>
        </p:nvSpPr>
        <p:spPr>
          <a:xfrm>
            <a:off x="1763688" y="476672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400" b="1" dirty="0" smtClean="0">
                <a:solidFill>
                  <a:schemeClr val="bg1"/>
                </a:solidFill>
                <a:latin typeface="+mj-lt"/>
              </a:rPr>
              <a:t>CUIDADOS ALIMENTARIOS ESPECIALES</a:t>
            </a:r>
            <a:endParaRPr lang="es-AR" sz="2400" b="1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9697" name="1 Rectángulo"/>
          <p:cNvSpPr>
            <a:spLocks noChangeArrowheads="1"/>
          </p:cNvSpPr>
          <p:nvPr/>
        </p:nvSpPr>
        <p:spPr bwMode="auto">
          <a:xfrm>
            <a:off x="504031" y="1397167"/>
            <a:ext cx="8135938" cy="384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AR" sz="2000" dirty="0" smtClean="0">
                <a:latin typeface="Calibri" pitchFamily="34" charset="0"/>
              </a:rPr>
              <a:t>El </a:t>
            </a:r>
            <a:r>
              <a:rPr lang="es-AR" sz="2000" b="1" dirty="0">
                <a:latin typeface="Calibri" pitchFamily="34" charset="0"/>
              </a:rPr>
              <a:t>53,6%</a:t>
            </a:r>
            <a:r>
              <a:rPr lang="es-AR" sz="2000" dirty="0">
                <a:latin typeface="Calibri" pitchFamily="34" charset="0"/>
              </a:rPr>
              <a:t> considera que su alimentación es </a:t>
            </a:r>
            <a:r>
              <a:rPr lang="es-AR" sz="2000" b="1" dirty="0">
                <a:latin typeface="Calibri" pitchFamily="34" charset="0"/>
              </a:rPr>
              <a:t>adecuada</a:t>
            </a:r>
            <a:r>
              <a:rPr lang="es-AR" sz="2000" dirty="0">
                <a:latin typeface="Calibri" pitchFamily="34" charset="0"/>
              </a:rPr>
              <a:t>. El </a:t>
            </a:r>
            <a:r>
              <a:rPr lang="es-AR" sz="2000" b="1" dirty="0">
                <a:latin typeface="Calibri" pitchFamily="34" charset="0"/>
              </a:rPr>
              <a:t>40%</a:t>
            </a:r>
            <a:r>
              <a:rPr lang="es-AR" sz="2000" dirty="0">
                <a:latin typeface="Calibri" pitchFamily="34" charset="0"/>
              </a:rPr>
              <a:t> afirma que es </a:t>
            </a:r>
            <a:r>
              <a:rPr lang="es-AR" sz="2000" b="1" dirty="0">
                <a:latin typeface="Calibri" pitchFamily="34" charset="0"/>
              </a:rPr>
              <a:t>algo o poco adecuada </a:t>
            </a:r>
            <a:r>
              <a:rPr lang="es-AR" sz="2000" dirty="0">
                <a:latin typeface="Calibri" pitchFamily="34" charset="0"/>
              </a:rPr>
              <a:t>y el resto, inadecuada.</a:t>
            </a:r>
            <a:endParaRPr lang="es-ES" sz="2000" dirty="0">
              <a:latin typeface="Calibri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ES" sz="800" dirty="0">
              <a:latin typeface="Calibri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AR" sz="2000" dirty="0" smtClean="0">
                <a:latin typeface="Calibri" pitchFamily="34" charset="0"/>
              </a:rPr>
              <a:t>No </a:t>
            </a:r>
            <a:r>
              <a:rPr lang="es-AR" sz="2000" dirty="0">
                <a:latin typeface="Calibri" pitchFamily="34" charset="0"/>
              </a:rPr>
              <a:t>obstante, </a:t>
            </a:r>
            <a:r>
              <a:rPr lang="es-AR" sz="2000" b="1" dirty="0">
                <a:latin typeface="Calibri" pitchFamily="34" charset="0"/>
              </a:rPr>
              <a:t>solo un tercio considera que siempre consumen alimentos adecuados</a:t>
            </a:r>
            <a:r>
              <a:rPr lang="es-AR" sz="2000" dirty="0">
                <a:latin typeface="Calibri" pitchFamily="34" charset="0"/>
              </a:rPr>
              <a:t>. La mayoría (58%) reconoce que esa situación se da a veces.</a:t>
            </a:r>
            <a:endParaRPr lang="es-ES" sz="2000" dirty="0">
              <a:latin typeface="Calibri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ES" sz="800" dirty="0">
              <a:latin typeface="Calibri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AR" sz="2000" dirty="0" smtClean="0">
                <a:latin typeface="Calibri" pitchFamily="34" charset="0"/>
              </a:rPr>
              <a:t>En </a:t>
            </a:r>
            <a:r>
              <a:rPr lang="es-AR" sz="2000" dirty="0">
                <a:latin typeface="Calibri" pitchFamily="34" charset="0"/>
              </a:rPr>
              <a:t>una </a:t>
            </a:r>
            <a:r>
              <a:rPr lang="es-AR" sz="2000" b="1" dirty="0">
                <a:latin typeface="Calibri" pitchFamily="34" charset="0"/>
              </a:rPr>
              <a:t>cuarta parte de los hogares </a:t>
            </a:r>
            <a:r>
              <a:rPr lang="es-AR" sz="2000" dirty="0">
                <a:latin typeface="Calibri" pitchFamily="34" charset="0"/>
              </a:rPr>
              <a:t>se reconoce que </a:t>
            </a:r>
            <a:r>
              <a:rPr lang="es-AR" sz="2000" b="1" dirty="0">
                <a:latin typeface="Calibri" pitchFamily="34" charset="0"/>
              </a:rPr>
              <a:t>deberían consumir alimentos que son importantes</a:t>
            </a:r>
            <a:r>
              <a:rPr lang="es-AR" sz="2000" dirty="0">
                <a:latin typeface="Calibri" pitchFamily="34" charset="0"/>
              </a:rPr>
              <a:t>, mientras que casi el 40% no percibe esta situación.</a:t>
            </a:r>
            <a:endParaRPr lang="es-ES" sz="2000" dirty="0">
              <a:latin typeface="Calibri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ES" sz="800" dirty="0">
              <a:latin typeface="Calibri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AR" sz="2000" dirty="0" smtClean="0">
                <a:latin typeface="Calibri" pitchFamily="34" charset="0"/>
              </a:rPr>
              <a:t>El </a:t>
            </a:r>
            <a:r>
              <a:rPr lang="es-AR" sz="2000" b="1" dirty="0">
                <a:latin typeface="Calibri" pitchFamily="34" charset="0"/>
              </a:rPr>
              <a:t>56% considera que no consume alimentos no recomendados o de consumo moderado</a:t>
            </a:r>
            <a:r>
              <a:rPr lang="es-AR" sz="2000" dirty="0">
                <a:latin typeface="Calibri" pitchFamily="34" charset="0"/>
              </a:rPr>
              <a:t>. Una minoría (12%) plantea que el consumo de alimentos no recomendados es frecuente. </a:t>
            </a:r>
            <a:endParaRPr lang="es-ES" sz="2000" dirty="0">
              <a:latin typeface="Calibri" pitchFamily="34" charset="0"/>
            </a:endParaRPr>
          </a:p>
          <a:p>
            <a:r>
              <a:rPr lang="es-AR" sz="2000" dirty="0">
                <a:latin typeface="Calibri" pitchFamily="34" charset="0"/>
              </a:rPr>
              <a:t> </a:t>
            </a:r>
            <a:endParaRPr lang="es-ES" sz="2000" dirty="0">
              <a:latin typeface="Calibri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1750" y="124"/>
            <a:ext cx="9132250" cy="980728"/>
          </a:xfrm>
          <a:prstGeom prst="rect">
            <a:avLst/>
          </a:prstGeom>
          <a:solidFill>
            <a:srgbClr val="213D4B"/>
          </a:solidFill>
          <a:ln>
            <a:solidFill>
              <a:srgbClr val="213D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" name="Rectángulo 1"/>
          <p:cNvSpPr/>
          <p:nvPr/>
        </p:nvSpPr>
        <p:spPr>
          <a:xfrm>
            <a:off x="899592" y="490488"/>
            <a:ext cx="77048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sz="2400" b="1" dirty="0">
                <a:solidFill>
                  <a:schemeClr val="bg1"/>
                </a:solidFill>
                <a:latin typeface="Calibri" pitchFamily="34" charset="0"/>
              </a:rPr>
              <a:t>APRECIACIÓN GLOBAL DE LA ALIMENTACIÓN DEL HOGAR 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721" name="1 Rectángulo"/>
          <p:cNvSpPr>
            <a:spLocks noChangeArrowheads="1"/>
          </p:cNvSpPr>
          <p:nvPr/>
        </p:nvSpPr>
        <p:spPr bwMode="auto">
          <a:xfrm>
            <a:off x="900112" y="1498391"/>
            <a:ext cx="7343775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s-AR" sz="2400" dirty="0" smtClean="0">
                <a:latin typeface="Calibri" pitchFamily="34" charset="0"/>
              </a:rPr>
              <a:t>El </a:t>
            </a:r>
            <a:r>
              <a:rPr lang="es-AR" sz="2400" b="1" dirty="0">
                <a:latin typeface="Calibri" pitchFamily="34" charset="0"/>
              </a:rPr>
              <a:t>29% considera que no consumen lo suficiente</a:t>
            </a:r>
            <a:r>
              <a:rPr lang="es-AR" sz="2400" dirty="0">
                <a:latin typeface="Calibri" pitchFamily="34" charset="0"/>
              </a:rPr>
              <a:t>. El </a:t>
            </a:r>
            <a:r>
              <a:rPr lang="es-AR" sz="2400" b="1" dirty="0">
                <a:latin typeface="Calibri" pitchFamily="34" charset="0"/>
              </a:rPr>
              <a:t>37%</a:t>
            </a:r>
            <a:r>
              <a:rPr lang="es-AR" sz="2400" dirty="0">
                <a:latin typeface="Calibri" pitchFamily="34" charset="0"/>
              </a:rPr>
              <a:t> responde que el </a:t>
            </a:r>
            <a:r>
              <a:rPr lang="es-AR" sz="2400" b="1" dirty="0">
                <a:latin typeface="Calibri" pitchFamily="34" charset="0"/>
              </a:rPr>
              <a:t>consumo suficiente </a:t>
            </a:r>
            <a:r>
              <a:rPr lang="es-AR" sz="2400" dirty="0">
                <a:latin typeface="Calibri" pitchFamily="34" charset="0"/>
              </a:rPr>
              <a:t>de alimentos se lleva a cabo </a:t>
            </a:r>
            <a:r>
              <a:rPr lang="es-AR" sz="2400" b="1" dirty="0">
                <a:latin typeface="Calibri" pitchFamily="34" charset="0"/>
              </a:rPr>
              <a:t>a veces</a:t>
            </a:r>
            <a:r>
              <a:rPr lang="es-AR" sz="2400" dirty="0">
                <a:latin typeface="Calibri" pitchFamily="34" charset="0"/>
              </a:rPr>
              <a:t>, y </a:t>
            </a:r>
            <a:r>
              <a:rPr lang="es-AR" sz="2400" b="1" dirty="0">
                <a:latin typeface="Calibri" pitchFamily="34" charset="0"/>
              </a:rPr>
              <a:t>un tercio siempre</a:t>
            </a:r>
            <a:r>
              <a:rPr lang="es-AR" sz="2400" dirty="0">
                <a:latin typeface="Calibri" pitchFamily="34" charset="0"/>
              </a:rPr>
              <a:t>.</a:t>
            </a:r>
            <a:endParaRPr lang="es-ES" sz="2400" dirty="0">
              <a:latin typeface="Calibri" pitchFamily="34" charset="0"/>
            </a:endParaRPr>
          </a:p>
          <a:p>
            <a:endParaRPr lang="es-ES" sz="800" dirty="0" smtClean="0">
              <a:latin typeface="Calibri" pitchFamily="34" charset="0"/>
            </a:endParaRPr>
          </a:p>
          <a:p>
            <a:endParaRPr lang="es-ES" sz="800" dirty="0">
              <a:latin typeface="Calibri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AR" sz="2400" dirty="0" smtClean="0">
                <a:latin typeface="Calibri" pitchFamily="34" charset="0"/>
              </a:rPr>
              <a:t>En </a:t>
            </a:r>
            <a:r>
              <a:rPr lang="es-AR" sz="2400" dirty="0">
                <a:latin typeface="Calibri" pitchFamily="34" charset="0"/>
              </a:rPr>
              <a:t>el último año, en el </a:t>
            </a:r>
            <a:r>
              <a:rPr lang="es-AR" sz="2400" b="1" dirty="0">
                <a:latin typeface="Calibri" pitchFamily="34" charset="0"/>
              </a:rPr>
              <a:t>43% de los hogares se comió menos o disminuyeron el número de comidas  </a:t>
            </a:r>
            <a:r>
              <a:rPr lang="es-AR" sz="2400" dirty="0">
                <a:latin typeface="Calibri" pitchFamily="34" charset="0"/>
              </a:rPr>
              <a:t>porque no tenían para comer.  Esa proporción incluye aquellos en los que esa situación fue frecuente (19%) o intermitente (24,5%).</a:t>
            </a:r>
            <a:endParaRPr lang="es-ES" sz="2400" dirty="0">
              <a:latin typeface="Calibri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1750" y="124"/>
            <a:ext cx="9132250" cy="980728"/>
          </a:xfrm>
          <a:prstGeom prst="rect">
            <a:avLst/>
          </a:prstGeom>
          <a:solidFill>
            <a:srgbClr val="213D4B"/>
          </a:solidFill>
          <a:ln>
            <a:solidFill>
              <a:srgbClr val="213D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0722" name="2 Rectángulo"/>
          <p:cNvSpPr>
            <a:spLocks noChangeArrowheads="1"/>
          </p:cNvSpPr>
          <p:nvPr/>
        </p:nvSpPr>
        <p:spPr bwMode="auto">
          <a:xfrm>
            <a:off x="2555776" y="490488"/>
            <a:ext cx="38212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AR" sz="2400" b="1" dirty="0">
                <a:solidFill>
                  <a:schemeClr val="bg1"/>
                </a:solidFill>
                <a:latin typeface="Calibri" pitchFamily="34" charset="0"/>
              </a:rPr>
              <a:t>INSEGURIDAD ALIMENTARIA</a:t>
            </a:r>
            <a:endParaRPr lang="es-ES" sz="24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75469" y="1412875"/>
            <a:ext cx="7993062" cy="4032250"/>
          </a:xfrm>
        </p:spPr>
        <p:txBody>
          <a:bodyPr rtlCol="0">
            <a:normAutofit/>
          </a:bodyPr>
          <a:lstStyle/>
          <a:p>
            <a:pPr algn="just">
              <a:lnSpc>
                <a:spcPct val="17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None/>
              <a:defRPr/>
            </a:pPr>
            <a:r>
              <a:rPr lang="es-AR" altLang="es-ES" sz="2000" dirty="0">
                <a:solidFill>
                  <a:prstClr val="black"/>
                </a:solidFill>
                <a:latin typeface="Open Sans" pitchFamily="34" charset="0"/>
                <a:cs typeface="Arial" charset="0"/>
              </a:rPr>
              <a:t>A cargo de </a:t>
            </a:r>
            <a:r>
              <a:rPr lang="es-AR" altLang="es-ES" sz="2000" b="1" dirty="0">
                <a:solidFill>
                  <a:prstClr val="black"/>
                </a:solidFill>
                <a:latin typeface="Open Sans" pitchFamily="34" charset="0"/>
                <a:cs typeface="Arial" charset="0"/>
              </a:rPr>
              <a:t>O</a:t>
            </a:r>
            <a:r>
              <a:rPr lang="es-AR" altLang="es-ES" sz="2000" b="1" dirty="0" smtClean="0">
                <a:solidFill>
                  <a:prstClr val="black"/>
                </a:solidFill>
                <a:latin typeface="Open Sans" pitchFamily="34" charset="0"/>
                <a:cs typeface="Arial" charset="0"/>
              </a:rPr>
              <a:t>rganizaciones Sociales del</a:t>
            </a:r>
            <a:r>
              <a:rPr lang="es-AR" altLang="es-ES" sz="2000" dirty="0" smtClean="0">
                <a:solidFill>
                  <a:prstClr val="black"/>
                </a:solidFill>
                <a:latin typeface="Open Sans" pitchFamily="34" charset="0"/>
                <a:cs typeface="Arial" charset="0"/>
              </a:rPr>
              <a:t> </a:t>
            </a:r>
            <a:r>
              <a:rPr lang="es-AR" altLang="es-ES" sz="2000" b="1" dirty="0">
                <a:solidFill>
                  <a:prstClr val="black"/>
                </a:solidFill>
                <a:latin typeface="Open Sans" pitchFamily="34" charset="0"/>
                <a:cs typeface="Arial" charset="0"/>
              </a:rPr>
              <a:t>Consejo </a:t>
            </a:r>
            <a:r>
              <a:rPr lang="es-AR" altLang="es-ES" sz="2000" b="1" dirty="0" smtClean="0">
                <a:solidFill>
                  <a:prstClr val="black"/>
                </a:solidFill>
                <a:latin typeface="Open Sans" pitchFamily="34" charset="0"/>
                <a:cs typeface="Arial" charset="0"/>
              </a:rPr>
              <a:t>Social</a:t>
            </a:r>
            <a:r>
              <a:rPr lang="es-AR" altLang="es-ES" sz="2000" dirty="0" smtClean="0">
                <a:solidFill>
                  <a:prstClr val="black"/>
                </a:solidFill>
                <a:latin typeface="Open Sans" pitchFamily="34" charset="0"/>
                <a:cs typeface="Arial" charset="0"/>
              </a:rPr>
              <a:t>, </a:t>
            </a:r>
            <a:r>
              <a:rPr lang="es-AR" altLang="es-ES" sz="2000" dirty="0">
                <a:solidFill>
                  <a:prstClr val="black"/>
                </a:solidFill>
                <a:latin typeface="Open Sans" pitchFamily="34" charset="0"/>
                <a:cs typeface="Arial" charset="0"/>
              </a:rPr>
              <a:t>junto a la </a:t>
            </a:r>
            <a:r>
              <a:rPr lang="es-AR" altLang="es-ES" sz="2000" b="1" dirty="0">
                <a:solidFill>
                  <a:prstClr val="black"/>
                </a:solidFill>
                <a:latin typeface="Open Sans" pitchFamily="34" charset="0"/>
                <a:cs typeface="Arial" charset="0"/>
              </a:rPr>
              <a:t>Secretaría de Extensión </a:t>
            </a:r>
            <a:r>
              <a:rPr lang="es-AR" altLang="es-ES" sz="2000" dirty="0">
                <a:solidFill>
                  <a:prstClr val="black"/>
                </a:solidFill>
                <a:latin typeface="Open Sans" pitchFamily="34" charset="0"/>
                <a:cs typeface="Arial" charset="0"/>
              </a:rPr>
              <a:t>de la </a:t>
            </a:r>
            <a:r>
              <a:rPr lang="es-AR" altLang="es-ES" sz="2000" dirty="0" err="1">
                <a:solidFill>
                  <a:prstClr val="black"/>
                </a:solidFill>
                <a:latin typeface="Open Sans" pitchFamily="34" charset="0"/>
                <a:cs typeface="Arial" charset="0"/>
              </a:rPr>
              <a:t>FaHCE</a:t>
            </a:r>
            <a:r>
              <a:rPr lang="es-AR" altLang="es-ES" sz="2000" dirty="0">
                <a:solidFill>
                  <a:prstClr val="black"/>
                </a:solidFill>
                <a:latin typeface="Open Sans" pitchFamily="34" charset="0"/>
                <a:cs typeface="Arial" charset="0"/>
              </a:rPr>
              <a:t>, el </a:t>
            </a:r>
            <a:r>
              <a:rPr lang="es-AR" altLang="es-ES" sz="2000" b="1" dirty="0">
                <a:solidFill>
                  <a:prstClr val="black"/>
                </a:solidFill>
                <a:latin typeface="Open Sans" pitchFamily="34" charset="0"/>
                <a:cs typeface="Arial" charset="0"/>
              </a:rPr>
              <a:t>Instituto de Investigaciones en Humanidades y Ciencias Sociales </a:t>
            </a:r>
            <a:r>
              <a:rPr lang="es-AR" altLang="es-ES" sz="2000" dirty="0">
                <a:solidFill>
                  <a:prstClr val="black"/>
                </a:solidFill>
                <a:latin typeface="Open Sans" pitchFamily="34" charset="0"/>
                <a:cs typeface="Arial" charset="0"/>
              </a:rPr>
              <a:t>(</a:t>
            </a:r>
            <a:r>
              <a:rPr lang="es-AR" altLang="es-ES" sz="2000" dirty="0" err="1">
                <a:solidFill>
                  <a:prstClr val="black"/>
                </a:solidFill>
                <a:latin typeface="Open Sans" pitchFamily="34" charset="0"/>
                <a:cs typeface="Arial" charset="0"/>
              </a:rPr>
              <a:t>IdIHCS</a:t>
            </a:r>
            <a:r>
              <a:rPr lang="es-AR" altLang="es-ES" sz="2000" dirty="0">
                <a:solidFill>
                  <a:prstClr val="black"/>
                </a:solidFill>
                <a:latin typeface="Open Sans" pitchFamily="34" charset="0"/>
                <a:cs typeface="Arial" charset="0"/>
              </a:rPr>
              <a:t>), el </a:t>
            </a:r>
            <a:r>
              <a:rPr lang="es-AR" altLang="es-ES" sz="2000" b="1" dirty="0">
                <a:solidFill>
                  <a:prstClr val="black"/>
                </a:solidFill>
                <a:latin typeface="Open Sans" pitchFamily="34" charset="0"/>
                <a:cs typeface="Arial" charset="0"/>
              </a:rPr>
              <a:t>Centro de Investigaciones Geográficas</a:t>
            </a:r>
            <a:r>
              <a:rPr lang="es-AR" altLang="es-ES" sz="2000" dirty="0">
                <a:solidFill>
                  <a:prstClr val="black"/>
                </a:solidFill>
                <a:latin typeface="Open Sans" pitchFamily="34" charset="0"/>
                <a:cs typeface="Arial" charset="0"/>
              </a:rPr>
              <a:t> y el </a:t>
            </a:r>
            <a:r>
              <a:rPr lang="es-AR" altLang="es-ES" sz="2000" b="1" dirty="0">
                <a:solidFill>
                  <a:prstClr val="black"/>
                </a:solidFill>
                <a:latin typeface="Open Sans" pitchFamily="34" charset="0"/>
                <a:cs typeface="Arial" charset="0"/>
              </a:rPr>
              <a:t>Centro Interdisciplinario de Metodología de las Ciencias Sociales</a:t>
            </a:r>
            <a:r>
              <a:rPr lang="es-AR" altLang="es-ES" sz="2000" dirty="0">
                <a:solidFill>
                  <a:prstClr val="black"/>
                </a:solidFill>
                <a:latin typeface="Open Sans" pitchFamily="34" charset="0"/>
                <a:cs typeface="Arial" charset="0"/>
              </a:rPr>
              <a:t>.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33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899592" y="1916832"/>
            <a:ext cx="7344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3600" b="1" dirty="0" smtClean="0">
                <a:solidFill>
                  <a:schemeClr val="bg1"/>
                </a:solidFill>
              </a:rPr>
              <a:t>MAPA DE LA EMERGENCIA EN NIÑEZ Y ADOLESCENCIA</a:t>
            </a:r>
            <a:endParaRPr lang="es-AR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94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3 Rectángulo"/>
          <p:cNvSpPr/>
          <p:nvPr/>
        </p:nvSpPr>
        <p:spPr>
          <a:xfrm>
            <a:off x="1115616" y="1844824"/>
            <a:ext cx="7200800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AR" sz="2400" dirty="0" smtClean="0">
                <a:ea typeface="Calibri"/>
                <a:cs typeface="Times New Roman"/>
              </a:rPr>
              <a:t>Construido por la </a:t>
            </a:r>
            <a:r>
              <a:rPr lang="es-AR" sz="2400" b="1" dirty="0" smtClean="0">
                <a:ea typeface="Calibri"/>
                <a:cs typeface="Times New Roman"/>
              </a:rPr>
              <a:t>Comisión </a:t>
            </a:r>
            <a:r>
              <a:rPr lang="es-AR" sz="2400" b="1" dirty="0">
                <a:ea typeface="Calibri"/>
                <a:cs typeface="Times New Roman"/>
              </a:rPr>
              <a:t>de </a:t>
            </a:r>
            <a:r>
              <a:rPr lang="es-AR" sz="2400" b="1" dirty="0" smtClean="0">
                <a:ea typeface="Calibri"/>
                <a:cs typeface="Times New Roman"/>
              </a:rPr>
              <a:t>Niñez, Adolescencia y Juventud </a:t>
            </a:r>
            <a:r>
              <a:rPr lang="es-AR" sz="2400" dirty="0">
                <a:ea typeface="Calibri"/>
                <a:cs typeface="Times New Roman"/>
              </a:rPr>
              <a:t>del Consejo </a:t>
            </a:r>
            <a:r>
              <a:rPr lang="es-AR" sz="2400" dirty="0" smtClean="0">
                <a:ea typeface="Calibri"/>
                <a:cs typeface="Times New Roman"/>
              </a:rPr>
              <a:t>Social y el </a:t>
            </a:r>
            <a:r>
              <a:rPr lang="es-AR" sz="2400" b="1" dirty="0" smtClean="0">
                <a:ea typeface="Calibri"/>
                <a:cs typeface="Times New Roman"/>
              </a:rPr>
              <a:t>Centro </a:t>
            </a:r>
            <a:r>
              <a:rPr lang="es-AR" sz="2400" b="1" dirty="0">
                <a:ea typeface="Calibri"/>
                <a:cs typeface="Times New Roman"/>
              </a:rPr>
              <a:t>de Investigaciones </a:t>
            </a:r>
            <a:r>
              <a:rPr lang="es-AR" sz="2400" b="1" dirty="0" smtClean="0">
                <a:ea typeface="Calibri"/>
                <a:cs typeface="Times New Roman"/>
              </a:rPr>
              <a:t>Geográficas – </a:t>
            </a:r>
            <a:r>
              <a:rPr lang="es-AR" sz="2400" dirty="0" err="1" smtClean="0">
                <a:ea typeface="Calibri"/>
                <a:cs typeface="Times New Roman"/>
              </a:rPr>
              <a:t>IdIHCS</a:t>
            </a:r>
            <a:r>
              <a:rPr lang="es-AR" sz="2400" dirty="0" smtClean="0">
                <a:ea typeface="Calibri"/>
                <a:cs typeface="Times New Roman"/>
              </a:rPr>
              <a:t> - </a:t>
            </a:r>
            <a:r>
              <a:rPr lang="es-AR" sz="2400" dirty="0" err="1">
                <a:ea typeface="Calibri"/>
                <a:cs typeface="Times New Roman"/>
              </a:rPr>
              <a:t>FaHCE</a:t>
            </a:r>
            <a:r>
              <a:rPr lang="es-AR" sz="2400" dirty="0">
                <a:ea typeface="Calibri"/>
                <a:cs typeface="Times New Roman"/>
              </a:rPr>
              <a:t> </a:t>
            </a:r>
            <a:r>
              <a:rPr lang="es-AR" sz="2400" dirty="0" smtClean="0">
                <a:ea typeface="Calibri"/>
                <a:cs typeface="Times New Roman"/>
              </a:rPr>
              <a:t>(UNLP-CONICET)</a:t>
            </a:r>
            <a:endParaRPr lang="es-ES" sz="2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9117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1750" y="124"/>
            <a:ext cx="9132250" cy="980728"/>
          </a:xfrm>
          <a:prstGeom prst="rect">
            <a:avLst/>
          </a:prstGeom>
          <a:solidFill>
            <a:srgbClr val="213D4B"/>
          </a:solidFill>
          <a:ln>
            <a:solidFill>
              <a:srgbClr val="213D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" name="Rectángulo 3"/>
          <p:cNvSpPr/>
          <p:nvPr/>
        </p:nvSpPr>
        <p:spPr>
          <a:xfrm>
            <a:off x="971600" y="317749"/>
            <a:ext cx="24835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2800" b="1" dirty="0">
                <a:solidFill>
                  <a:schemeClr val="bg1"/>
                </a:solidFill>
                <a:latin typeface="Calibri" pitchFamily="34" charset="0"/>
              </a:rPr>
              <a:t>METODOLOGÍA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395536" y="1268760"/>
            <a:ext cx="82809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b="1" dirty="0" smtClean="0"/>
              <a:t>Primer  relevamiento de la Comisión </a:t>
            </a:r>
            <a:r>
              <a:rPr lang="es-AR" sz="2000" dirty="0" smtClean="0"/>
              <a:t>(Organismos públicos y Comunitarios, Escuelas, Centros Provinciales de Atención, Servicios Locales, Proyectos </a:t>
            </a:r>
            <a:r>
              <a:rPr lang="es-AR" sz="2000" dirty="0"/>
              <a:t>de </a:t>
            </a:r>
            <a:r>
              <a:rPr lang="es-AR" sz="2000" dirty="0" smtClean="0"/>
              <a:t>Extensión, Centros Comunitarios de Extensión y </a:t>
            </a:r>
            <a:r>
              <a:rPr lang="es-AR" sz="2000" dirty="0"/>
              <a:t>Consultorios </a:t>
            </a:r>
            <a:r>
              <a:rPr lang="es-AR" sz="2000" dirty="0" smtClean="0"/>
              <a:t>Jurídicos de </a:t>
            </a:r>
            <a:r>
              <a:rPr lang="es-AR" sz="2000" dirty="0"/>
              <a:t>la UNLP,  O</a:t>
            </a:r>
            <a:r>
              <a:rPr lang="es-AR" sz="2000" dirty="0" smtClean="0"/>
              <a:t>rganizaciones no Gubernamentales)</a:t>
            </a:r>
            <a:endParaRPr lang="es-AR" sz="2000" dirty="0"/>
          </a:p>
          <a:p>
            <a:endParaRPr lang="es-ES" dirty="0"/>
          </a:p>
          <a:p>
            <a:r>
              <a:rPr lang="es-ES" sz="2000" dirty="0" smtClean="0"/>
              <a:t>Localización</a:t>
            </a:r>
            <a:r>
              <a:rPr lang="es-AR" sz="2000" dirty="0" smtClean="0"/>
              <a:t> </a:t>
            </a:r>
            <a:r>
              <a:rPr lang="es-AR" sz="2000" dirty="0"/>
              <a:t>en un </a:t>
            </a:r>
            <a:r>
              <a:rPr lang="es-AR" sz="2000" b="1" dirty="0"/>
              <a:t>Sistema de Información Geográfica </a:t>
            </a:r>
            <a:r>
              <a:rPr lang="es-AR" sz="2000" dirty="0" smtClean="0"/>
              <a:t>(SIG)</a:t>
            </a:r>
            <a:endParaRPr lang="es-AR" sz="2000" dirty="0"/>
          </a:p>
          <a:p>
            <a:endParaRPr lang="es-ES" dirty="0"/>
          </a:p>
          <a:p>
            <a:r>
              <a:rPr lang="es-AR" sz="2000" b="1" dirty="0" smtClean="0"/>
              <a:t>MAPEO PARTICIPATIVO </a:t>
            </a:r>
            <a:r>
              <a:rPr lang="es-AR" dirty="0"/>
              <a:t>con técnicas de cartografía social a fin de localizar en mapas </a:t>
            </a:r>
            <a:r>
              <a:rPr lang="es-AR" dirty="0" smtClean="0"/>
              <a:t>de las localidades del Gran La Plata </a:t>
            </a:r>
            <a:r>
              <a:rPr lang="es-AR" dirty="0" smtClean="0"/>
              <a:t>las instituciones </a:t>
            </a:r>
            <a:r>
              <a:rPr lang="es-AR" dirty="0" smtClean="0"/>
              <a:t>y problemáticas más relevantes </a:t>
            </a:r>
            <a:endParaRPr lang="es-AR" dirty="0"/>
          </a:p>
          <a:p>
            <a:endParaRPr lang="es-ES" dirty="0"/>
          </a:p>
          <a:p>
            <a:r>
              <a:rPr lang="es-AR" sz="2000" b="1" dirty="0" smtClean="0"/>
              <a:t>Carga </a:t>
            </a:r>
            <a:r>
              <a:rPr lang="es-AR" sz="2000" b="1" dirty="0"/>
              <a:t>en </a:t>
            </a:r>
            <a:r>
              <a:rPr lang="es-AR" sz="2000" b="1" dirty="0" smtClean="0"/>
              <a:t>el SIG </a:t>
            </a:r>
            <a:r>
              <a:rPr lang="es-AR" sz="2000" b="1" dirty="0"/>
              <a:t>de la información obtenida </a:t>
            </a:r>
            <a:r>
              <a:rPr lang="es-AR" sz="2000" dirty="0"/>
              <a:t>en el </a:t>
            </a:r>
            <a:r>
              <a:rPr lang="es-AR" sz="2000" dirty="0" smtClean="0"/>
              <a:t>taller mediante diferentes capas referidas a cada problemática</a:t>
            </a:r>
            <a:endParaRPr lang="es-ES" sz="2000" dirty="0"/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47446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Imagen 2" descr="Imagen que contiene texto, mapa&#10;&#10;Descripción generada automáticamente">
            <a:extLst>
              <a:ext uri="{FF2B5EF4-FFF2-40B4-BE49-F238E27FC236}">
                <a16:creationId xmlns="" xmlns:a16="http://schemas.microsoft.com/office/drawing/2014/main" id="{D27FD2AC-4ED8-487F-98A7-EFB2729A5C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157" y="701988"/>
            <a:ext cx="6696744" cy="4735650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1223157" y="332656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b="1" dirty="0" smtClean="0"/>
              <a:t>ÁREAS ESCOGIDAS PARA PRESENTAR</a:t>
            </a:r>
            <a:endParaRPr lang="es-AR" b="1" dirty="0"/>
          </a:p>
        </p:txBody>
      </p:sp>
    </p:spTree>
    <p:extLst>
      <p:ext uri="{BB962C8B-B14F-4D97-AF65-F5344CB8AC3E}">
        <p14:creationId xmlns:p14="http://schemas.microsoft.com/office/powerpoint/2010/main" val="4093012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2770" name="Picture 2" descr="D:\SIG\Consejo Social\Consejo Social - Resultados\Taller\Imagenes Berisso\Instituciones pre tall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76672"/>
            <a:ext cx="7140374" cy="5048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974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3794" name="Picture 2" descr="D:\SIG\Consejo Social\Consejo Social - Resultados\Taller\Imagenes Berisso\Instituciones post tall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7" y="508782"/>
            <a:ext cx="7066301" cy="4996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3775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4818" name="Picture 2" descr="D:\SIG\Consejo Social\Consejo Social - Resultados\Taller\Imagenes Berisso\Problemáticas + institucione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32656"/>
            <a:ext cx="7337045" cy="5187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219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5842" name="Picture 2" descr="D:\SIG\Consejo Social\Consejo Social - Resultados\Taller\Imagenes Villa Elisa\VE - Instituciones pre tall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55212"/>
            <a:ext cx="7105252" cy="5023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340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6867" name="Picture 3" descr="D:\SIG\Consejo Social\Consejo Social - Resultados\Taller\Imagenes Villa Elisa\VE - Instituciones post tall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137" y="506490"/>
            <a:ext cx="7093255" cy="5015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573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337" name="1 Rectángulo"/>
          <p:cNvSpPr>
            <a:spLocks noChangeArrowheads="1"/>
          </p:cNvSpPr>
          <p:nvPr/>
        </p:nvSpPr>
        <p:spPr bwMode="auto">
          <a:xfrm>
            <a:off x="683568" y="1518769"/>
            <a:ext cx="7632700" cy="3606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0000">
              <a:spcAft>
                <a:spcPts val="115"/>
              </a:spcAft>
            </a:pPr>
            <a:r>
              <a:rPr lang="es-AR" sz="2000" b="1" dirty="0" smtClean="0">
                <a:latin typeface="Calibri" pitchFamily="34" charset="0"/>
              </a:rPr>
              <a:t>Elaboración</a:t>
            </a:r>
            <a:r>
              <a:rPr lang="es-AR" sz="2000" dirty="0" smtClean="0">
                <a:latin typeface="Calibri" pitchFamily="34" charset="0"/>
              </a:rPr>
              <a:t> </a:t>
            </a:r>
            <a:r>
              <a:rPr lang="es-AR" sz="2000" dirty="0">
                <a:latin typeface="Calibri" pitchFamily="34" charset="0"/>
              </a:rPr>
              <a:t>de </a:t>
            </a:r>
            <a:r>
              <a:rPr lang="es-AR" sz="2000" dirty="0" smtClean="0">
                <a:latin typeface="Calibri" pitchFamily="34" charset="0"/>
              </a:rPr>
              <a:t>encuesta</a:t>
            </a:r>
          </a:p>
          <a:p>
            <a:pPr marL="180000">
              <a:spcAft>
                <a:spcPts val="115"/>
              </a:spcAft>
            </a:pPr>
            <a:endParaRPr lang="es-AR" sz="800" dirty="0">
              <a:latin typeface="Calibri" pitchFamily="34" charset="0"/>
            </a:endParaRPr>
          </a:p>
          <a:p>
            <a:pPr marL="180000">
              <a:spcAft>
                <a:spcPts val="115"/>
              </a:spcAft>
            </a:pPr>
            <a:r>
              <a:rPr lang="es-AR" sz="2000" b="1" dirty="0" smtClean="0">
                <a:latin typeface="Calibri" pitchFamily="34" charset="0"/>
              </a:rPr>
              <a:t>Capacitación</a:t>
            </a:r>
            <a:r>
              <a:rPr lang="es-AR" sz="2000" dirty="0" smtClean="0">
                <a:latin typeface="Calibri" pitchFamily="34" charset="0"/>
              </a:rPr>
              <a:t> </a:t>
            </a:r>
            <a:r>
              <a:rPr lang="es-AR" sz="2000" dirty="0">
                <a:latin typeface="Calibri" pitchFamily="34" charset="0"/>
              </a:rPr>
              <a:t>de encuestadores</a:t>
            </a:r>
          </a:p>
          <a:p>
            <a:pPr marL="180000">
              <a:spcAft>
                <a:spcPts val="115"/>
              </a:spcAft>
            </a:pPr>
            <a:endParaRPr lang="es-ES" sz="800" dirty="0">
              <a:latin typeface="Calibri" pitchFamily="34" charset="0"/>
            </a:endParaRPr>
          </a:p>
          <a:p>
            <a:pPr marL="180000">
              <a:spcAft>
                <a:spcPts val="115"/>
              </a:spcAft>
            </a:pPr>
            <a:r>
              <a:rPr lang="es-AR" sz="2000" b="1" dirty="0" smtClean="0">
                <a:latin typeface="Calibri" pitchFamily="34" charset="0"/>
              </a:rPr>
              <a:t>Selección </a:t>
            </a:r>
            <a:r>
              <a:rPr lang="es-AR" sz="2000" b="1" dirty="0">
                <a:latin typeface="Calibri" pitchFamily="34" charset="0"/>
              </a:rPr>
              <a:t>de SDA</a:t>
            </a:r>
            <a:r>
              <a:rPr lang="es-AR" sz="2000" dirty="0">
                <a:latin typeface="Calibri" pitchFamily="34" charset="0"/>
              </a:rPr>
              <a:t>: </a:t>
            </a:r>
            <a:r>
              <a:rPr lang="es-AR" sz="2000" dirty="0" smtClean="0">
                <a:latin typeface="Calibri" pitchFamily="34" charset="0"/>
              </a:rPr>
              <a:t>tres sitios, localizados </a:t>
            </a:r>
            <a:r>
              <a:rPr lang="es-AR" sz="2000" dirty="0">
                <a:latin typeface="Calibri" pitchFamily="34" charset="0"/>
              </a:rPr>
              <a:t>en </a:t>
            </a:r>
            <a:r>
              <a:rPr lang="es-AR" sz="2000" u="sng" dirty="0">
                <a:latin typeface="Calibri" pitchFamily="34" charset="0"/>
              </a:rPr>
              <a:t>Altos de San Lorenzo</a:t>
            </a:r>
            <a:r>
              <a:rPr lang="es-AR" sz="2000" dirty="0">
                <a:latin typeface="Calibri" pitchFamily="34" charset="0"/>
              </a:rPr>
              <a:t>, </a:t>
            </a:r>
            <a:r>
              <a:rPr lang="es-AR" sz="2000" u="sng" dirty="0">
                <a:latin typeface="Calibri" pitchFamily="34" charset="0"/>
              </a:rPr>
              <a:t>Melchor Romero </a:t>
            </a:r>
            <a:r>
              <a:rPr lang="es-AR" sz="2000" dirty="0">
                <a:latin typeface="Calibri" pitchFamily="34" charset="0"/>
              </a:rPr>
              <a:t>y </a:t>
            </a:r>
            <a:r>
              <a:rPr lang="es-AR" sz="2000" u="sng" dirty="0">
                <a:latin typeface="Calibri" pitchFamily="34" charset="0"/>
              </a:rPr>
              <a:t>Villa Elvira</a:t>
            </a:r>
          </a:p>
          <a:p>
            <a:pPr marL="180000">
              <a:spcAft>
                <a:spcPts val="115"/>
              </a:spcAft>
            </a:pPr>
            <a:endParaRPr lang="es-ES" sz="800" dirty="0">
              <a:latin typeface="Calibri" pitchFamily="34" charset="0"/>
            </a:endParaRPr>
          </a:p>
          <a:p>
            <a:pPr marL="180000">
              <a:spcAft>
                <a:spcPts val="115"/>
              </a:spcAft>
            </a:pPr>
            <a:r>
              <a:rPr lang="es-AR" sz="2000" dirty="0">
                <a:latin typeface="Calibri" pitchFamily="34" charset="0"/>
              </a:rPr>
              <a:t>Establecimiento de </a:t>
            </a:r>
            <a:r>
              <a:rPr lang="es-AR" sz="2000" b="1" dirty="0">
                <a:latin typeface="Calibri" pitchFamily="34" charset="0"/>
              </a:rPr>
              <a:t>acuerdos de implementación </a:t>
            </a:r>
            <a:r>
              <a:rPr lang="es-AR" sz="2000" dirty="0">
                <a:latin typeface="Calibri" pitchFamily="34" charset="0"/>
              </a:rPr>
              <a:t>de la encuesta con las Organizaciones a cargo de los SDA</a:t>
            </a:r>
          </a:p>
          <a:p>
            <a:pPr marL="180000">
              <a:spcAft>
                <a:spcPts val="115"/>
              </a:spcAft>
            </a:pPr>
            <a:endParaRPr lang="es-ES" sz="800" dirty="0">
              <a:latin typeface="Calibri" pitchFamily="34" charset="0"/>
            </a:endParaRPr>
          </a:p>
          <a:p>
            <a:pPr marL="180000">
              <a:spcAft>
                <a:spcPts val="115"/>
              </a:spcAft>
            </a:pPr>
            <a:r>
              <a:rPr lang="es-AR" sz="2000" b="1" dirty="0">
                <a:latin typeface="Calibri" pitchFamily="34" charset="0"/>
              </a:rPr>
              <a:t>Trabajo de campo </a:t>
            </a:r>
            <a:r>
              <a:rPr lang="es-AR" sz="2000" dirty="0">
                <a:latin typeface="Calibri" pitchFamily="34" charset="0"/>
              </a:rPr>
              <a:t>en los SDA y en los hogares: 90 encuestas (30 por SDA)</a:t>
            </a:r>
          </a:p>
          <a:p>
            <a:pPr marL="180000">
              <a:spcAft>
                <a:spcPts val="115"/>
              </a:spcAft>
            </a:pPr>
            <a:endParaRPr lang="es-ES" sz="800" dirty="0">
              <a:latin typeface="Calibri" pitchFamily="34" charset="0"/>
            </a:endParaRPr>
          </a:p>
          <a:p>
            <a:pPr marL="180000">
              <a:spcAft>
                <a:spcPts val="115"/>
              </a:spcAft>
            </a:pPr>
            <a:r>
              <a:rPr lang="es-AR" sz="2000" b="1" dirty="0">
                <a:latin typeface="Calibri" pitchFamily="34" charset="0"/>
              </a:rPr>
              <a:t>Carga y procesamiento </a:t>
            </a:r>
            <a:r>
              <a:rPr lang="es-AR" sz="2000" dirty="0">
                <a:latin typeface="Calibri" pitchFamily="34" charset="0"/>
              </a:rPr>
              <a:t>de los </a:t>
            </a:r>
            <a:r>
              <a:rPr lang="es-AR" sz="2000" dirty="0" smtClean="0">
                <a:latin typeface="Calibri" pitchFamily="34" charset="0"/>
              </a:rPr>
              <a:t>cuestionarios/ </a:t>
            </a:r>
            <a:r>
              <a:rPr lang="es-AR" sz="2000" b="1" dirty="0" smtClean="0">
                <a:latin typeface="Calibri" pitchFamily="34" charset="0"/>
              </a:rPr>
              <a:t>Análisis</a:t>
            </a:r>
            <a:endParaRPr lang="es-ES" sz="2000" b="1" dirty="0">
              <a:latin typeface="Calibri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1750" y="124"/>
            <a:ext cx="9132250" cy="980728"/>
          </a:xfrm>
          <a:prstGeom prst="rect">
            <a:avLst/>
          </a:prstGeom>
          <a:solidFill>
            <a:srgbClr val="213D4B"/>
          </a:solidFill>
          <a:ln>
            <a:solidFill>
              <a:srgbClr val="213D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" name="Rectángulo 3"/>
          <p:cNvSpPr/>
          <p:nvPr/>
        </p:nvSpPr>
        <p:spPr>
          <a:xfrm>
            <a:off x="971600" y="317749"/>
            <a:ext cx="24835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2800" b="1" dirty="0">
                <a:solidFill>
                  <a:schemeClr val="bg1"/>
                </a:solidFill>
                <a:latin typeface="Calibri" pitchFamily="34" charset="0"/>
              </a:rPr>
              <a:t>METODOLOGÍA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7890" name="Picture 2" descr="D:\SIG\Consejo Social\Consejo Social - Resultados\Taller\Imagenes Villa Elisa\VE - Problemáticas + institucione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866" y="562018"/>
            <a:ext cx="7008267" cy="4955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497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683568" y="1556792"/>
            <a:ext cx="7848872" cy="3771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AR" sz="20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Consumo</a:t>
            </a:r>
            <a:r>
              <a:rPr lang="es-AR" sz="2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problemático de sustancias/ aumento de </a:t>
            </a:r>
            <a:r>
              <a:rPr lang="es-AR" sz="20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venta en los barrios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AR" sz="20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Embarazo adolescente</a:t>
            </a:r>
            <a:r>
              <a:rPr lang="es-AR" sz="2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/ Escasa </a:t>
            </a:r>
            <a:r>
              <a:rPr lang="es-AR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implementación de la </a:t>
            </a:r>
            <a:r>
              <a:rPr lang="es-AR" sz="2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ESI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AR" sz="20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Noviazgos violentos</a:t>
            </a:r>
            <a:r>
              <a:rPr lang="es-AR" sz="2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/ </a:t>
            </a:r>
            <a:r>
              <a:rPr lang="es-AR" sz="20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Abusos</a:t>
            </a:r>
            <a:r>
              <a:rPr lang="es-AR" sz="2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/ </a:t>
            </a:r>
            <a:r>
              <a:rPr lang="es-AR" sz="20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Escaso acceso </a:t>
            </a:r>
            <a:r>
              <a:rPr lang="es-AR" sz="2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la </a:t>
            </a:r>
            <a:r>
              <a:rPr lang="es-AR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atención </a:t>
            </a:r>
            <a:r>
              <a:rPr lang="es-AR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psicológica</a:t>
            </a:r>
            <a:r>
              <a:rPr lang="es-AR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y </a:t>
            </a:r>
            <a:r>
              <a:rPr lang="es-AR" sz="20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psicopedagógica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AR" sz="20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Suicidio</a:t>
            </a:r>
            <a:r>
              <a:rPr lang="es-AR" sz="2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adolescente (localizado </a:t>
            </a:r>
            <a:r>
              <a:rPr lang="es-AR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 áreas </a:t>
            </a:r>
            <a:r>
              <a:rPr lang="es-AR" sz="2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específicas) </a:t>
            </a:r>
            <a:endParaRPr lang="es-A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AR" sz="20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Dificultades en el acceso </a:t>
            </a:r>
            <a:r>
              <a:rPr lang="es-AR" sz="2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 </a:t>
            </a:r>
            <a:r>
              <a:rPr lang="es-AR" sz="20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sistema educativo</a:t>
            </a:r>
            <a:r>
              <a:rPr lang="es-AR" sz="2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debido principalmente a: </a:t>
            </a:r>
            <a:r>
              <a:rPr lang="es-AR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escasas líneas y frecuencias del </a:t>
            </a:r>
            <a:r>
              <a:rPr lang="es-AR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transporte </a:t>
            </a:r>
            <a:r>
              <a:rPr lang="es-AR" sz="20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público</a:t>
            </a:r>
            <a:r>
              <a:rPr lang="es-AR" sz="2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s-AR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falta de jardines </a:t>
            </a:r>
            <a:r>
              <a:rPr lang="es-AR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maternales, </a:t>
            </a:r>
            <a:r>
              <a:rPr lang="es-AR" sz="20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falta </a:t>
            </a:r>
            <a:r>
              <a:rPr lang="es-AR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 vacantes </a:t>
            </a:r>
            <a:r>
              <a:rPr lang="es-AR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 las </a:t>
            </a:r>
            <a:r>
              <a:rPr lang="es-AR" sz="2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escuelas</a:t>
            </a:r>
            <a:endParaRPr lang="es-A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1750" y="124"/>
            <a:ext cx="9132250" cy="980728"/>
          </a:xfrm>
          <a:prstGeom prst="rect">
            <a:avLst/>
          </a:prstGeom>
          <a:solidFill>
            <a:srgbClr val="213D4B"/>
          </a:solidFill>
          <a:ln>
            <a:solidFill>
              <a:srgbClr val="213D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" name="CuadroTexto 4"/>
          <p:cNvSpPr txBox="1"/>
          <p:nvPr/>
        </p:nvSpPr>
        <p:spPr>
          <a:xfrm>
            <a:off x="755576" y="332656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400" b="1" dirty="0" smtClean="0">
                <a:solidFill>
                  <a:schemeClr val="bg1"/>
                </a:solidFill>
              </a:rPr>
              <a:t>PRINCIPALES PROBLEMÁTICAS MAPEADAS</a:t>
            </a:r>
            <a:endParaRPr lang="es-AR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76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755576" y="1772816"/>
            <a:ext cx="7776864" cy="334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AR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Dificultades en el acceso </a:t>
            </a:r>
            <a:r>
              <a:rPr lang="es-AR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la </a:t>
            </a:r>
            <a:r>
              <a:rPr lang="es-AR" sz="20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salud</a:t>
            </a:r>
            <a:r>
              <a:rPr lang="es-AR" sz="2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s-AR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debido principalmente </a:t>
            </a:r>
            <a:r>
              <a:rPr lang="es-AR" sz="2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a: escasez </a:t>
            </a:r>
            <a:r>
              <a:rPr lang="es-AR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 </a:t>
            </a:r>
            <a:r>
              <a:rPr lang="es-AR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transporte público</a:t>
            </a:r>
            <a:r>
              <a:rPr lang="es-AR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s-AR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debilidad</a:t>
            </a:r>
            <a:r>
              <a:rPr lang="es-AR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en la </a:t>
            </a:r>
            <a:r>
              <a:rPr lang="es-AR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atención primaria</a:t>
            </a:r>
            <a:r>
              <a:rPr lang="es-AR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s-AR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falta de equipos interdisciplinarios </a:t>
            </a:r>
            <a:endParaRPr lang="es-AR" sz="20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AR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Situaciones de </a:t>
            </a:r>
            <a:r>
              <a:rPr lang="es-AR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trabajo infantil</a:t>
            </a:r>
            <a:endParaRPr lang="es-AR" sz="20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AR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Falta de espacios y equipamientos </a:t>
            </a:r>
            <a:r>
              <a:rPr lang="es-AR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 fines </a:t>
            </a:r>
            <a:r>
              <a:rPr lang="es-AR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recreativos y deportivos</a:t>
            </a:r>
            <a:endParaRPr lang="es-AR" sz="20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AR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Situaciones de </a:t>
            </a:r>
            <a:r>
              <a:rPr lang="es-AR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vulnerabilidad debidas al hábitat</a:t>
            </a:r>
            <a:r>
              <a:rPr lang="es-AR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áreas </a:t>
            </a:r>
            <a:r>
              <a:rPr lang="es-AR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ambientalmente deterioradas</a:t>
            </a:r>
            <a:r>
              <a:rPr lang="es-AR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s-AR" sz="20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intransitabilidad</a:t>
            </a:r>
            <a:r>
              <a:rPr lang="es-AR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cercanía a </a:t>
            </a:r>
            <a:r>
              <a:rPr lang="es-AR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arroyos</a:t>
            </a:r>
            <a:r>
              <a:rPr lang="es-AR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a </a:t>
            </a:r>
            <a:r>
              <a:rPr lang="es-AR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vías de FF.CC</a:t>
            </a:r>
            <a:endParaRPr lang="es-AR" sz="20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1750" y="124"/>
            <a:ext cx="9132250" cy="980728"/>
          </a:xfrm>
          <a:prstGeom prst="rect">
            <a:avLst/>
          </a:prstGeom>
          <a:solidFill>
            <a:srgbClr val="213D4B"/>
          </a:solidFill>
          <a:ln>
            <a:solidFill>
              <a:srgbClr val="213D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" name="CuadroTexto 4"/>
          <p:cNvSpPr txBox="1"/>
          <p:nvPr/>
        </p:nvSpPr>
        <p:spPr>
          <a:xfrm>
            <a:off x="755576" y="332656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400" b="1" dirty="0" smtClean="0">
                <a:solidFill>
                  <a:schemeClr val="bg1"/>
                </a:solidFill>
              </a:rPr>
              <a:t>PRINCIPALES PROBLEMÁTICAS MAPEADAS</a:t>
            </a:r>
            <a:endParaRPr lang="es-AR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45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281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361" name="1 Rectángulo"/>
          <p:cNvSpPr>
            <a:spLocks noChangeArrowheads="1"/>
          </p:cNvSpPr>
          <p:nvPr/>
        </p:nvSpPr>
        <p:spPr bwMode="auto">
          <a:xfrm>
            <a:off x="863600" y="1469137"/>
            <a:ext cx="7416800" cy="3771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100"/>
              </a:spcAft>
            </a:pPr>
            <a:r>
              <a:rPr lang="es-AR" sz="2000" dirty="0" smtClean="0">
                <a:latin typeface="Calibri" pitchFamily="34" charset="0"/>
              </a:rPr>
              <a:t>Se elaboró un cuestionario </a:t>
            </a:r>
            <a:r>
              <a:rPr lang="es-AR" sz="2000" dirty="0">
                <a:latin typeface="Calibri" pitchFamily="34" charset="0"/>
              </a:rPr>
              <a:t>que abarcó estas temáticas:</a:t>
            </a:r>
          </a:p>
          <a:p>
            <a:pPr>
              <a:spcAft>
                <a:spcPts val="100"/>
              </a:spcAft>
            </a:pPr>
            <a:endParaRPr lang="es-ES" sz="2000" dirty="0">
              <a:latin typeface="Calibri" pitchFamily="34" charset="0"/>
            </a:endParaRPr>
          </a:p>
          <a:p>
            <a:pPr marL="342900" indent="-342900">
              <a:lnSpc>
                <a:spcPts val="1800"/>
              </a:lnSpc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s-AR" sz="2000" b="1" dirty="0">
                <a:latin typeface="Calibri" pitchFamily="34" charset="0"/>
              </a:rPr>
              <a:t>Características</a:t>
            </a:r>
            <a:r>
              <a:rPr lang="es-AR" sz="2000" dirty="0">
                <a:latin typeface="Calibri" pitchFamily="34" charset="0"/>
              </a:rPr>
              <a:t> del SDA</a:t>
            </a:r>
          </a:p>
          <a:p>
            <a:pPr>
              <a:lnSpc>
                <a:spcPts val="1800"/>
              </a:lnSpc>
              <a:spcAft>
                <a:spcPts val="100"/>
              </a:spcAft>
            </a:pPr>
            <a:endParaRPr lang="es-ES" sz="2000" dirty="0">
              <a:latin typeface="Calibri" pitchFamily="34" charset="0"/>
            </a:endParaRPr>
          </a:p>
          <a:p>
            <a:pPr marL="342900" indent="-342900">
              <a:lnSpc>
                <a:spcPts val="1800"/>
              </a:lnSpc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s-AR" sz="2000" b="1" dirty="0">
                <a:latin typeface="Calibri" pitchFamily="34" charset="0"/>
              </a:rPr>
              <a:t>Asistencia</a:t>
            </a:r>
            <a:r>
              <a:rPr lang="es-AR" sz="2000" dirty="0">
                <a:latin typeface="Calibri" pitchFamily="34" charset="0"/>
              </a:rPr>
              <a:t> de los hogares </a:t>
            </a:r>
            <a:r>
              <a:rPr lang="es-AR" sz="2000" b="1" dirty="0">
                <a:latin typeface="Calibri" pitchFamily="34" charset="0"/>
              </a:rPr>
              <a:t>a otro SDA</a:t>
            </a:r>
          </a:p>
          <a:p>
            <a:pPr>
              <a:lnSpc>
                <a:spcPts val="1800"/>
              </a:lnSpc>
              <a:spcAft>
                <a:spcPts val="100"/>
              </a:spcAft>
            </a:pPr>
            <a:endParaRPr lang="es-ES" sz="2000" dirty="0">
              <a:latin typeface="Calibri" pitchFamily="34" charset="0"/>
            </a:endParaRPr>
          </a:p>
          <a:p>
            <a:pPr marL="342900" indent="-342900">
              <a:lnSpc>
                <a:spcPts val="1800"/>
              </a:lnSpc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s-AR" sz="2000" b="1" dirty="0">
                <a:latin typeface="Calibri" pitchFamily="34" charset="0"/>
              </a:rPr>
              <a:t>Vivienda, servicios y equipamiento </a:t>
            </a:r>
          </a:p>
          <a:p>
            <a:pPr>
              <a:lnSpc>
                <a:spcPts val="1800"/>
              </a:lnSpc>
              <a:spcAft>
                <a:spcPts val="100"/>
              </a:spcAft>
            </a:pPr>
            <a:endParaRPr lang="es-ES" sz="2000" dirty="0">
              <a:latin typeface="Calibri" pitchFamily="34" charset="0"/>
            </a:endParaRPr>
          </a:p>
          <a:p>
            <a:pPr marL="342900" indent="-342900">
              <a:lnSpc>
                <a:spcPts val="1800"/>
              </a:lnSpc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s-AR" sz="2000" b="1" dirty="0">
                <a:latin typeface="Calibri" pitchFamily="34" charset="0"/>
              </a:rPr>
              <a:t>Composición</a:t>
            </a:r>
            <a:r>
              <a:rPr lang="es-AR" sz="2000" dirty="0">
                <a:latin typeface="Calibri" pitchFamily="34" charset="0"/>
              </a:rPr>
              <a:t> del hogar</a:t>
            </a:r>
          </a:p>
          <a:p>
            <a:pPr>
              <a:lnSpc>
                <a:spcPts val="1800"/>
              </a:lnSpc>
              <a:spcAft>
                <a:spcPts val="100"/>
              </a:spcAft>
            </a:pPr>
            <a:endParaRPr lang="es-ES" sz="2000" dirty="0">
              <a:latin typeface="Calibri" pitchFamily="34" charset="0"/>
            </a:endParaRPr>
          </a:p>
          <a:p>
            <a:pPr marL="342900" indent="-342900">
              <a:lnSpc>
                <a:spcPts val="1800"/>
              </a:lnSpc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s-AR" sz="2000" b="1" dirty="0">
                <a:latin typeface="Calibri" pitchFamily="34" charset="0"/>
              </a:rPr>
              <a:t>Programas</a:t>
            </a:r>
            <a:r>
              <a:rPr lang="es-AR" sz="2000" dirty="0">
                <a:latin typeface="Calibri" pitchFamily="34" charset="0"/>
              </a:rPr>
              <a:t> / </a:t>
            </a:r>
            <a:r>
              <a:rPr lang="es-AR" sz="2000" b="1" dirty="0">
                <a:latin typeface="Calibri" pitchFamily="34" charset="0"/>
              </a:rPr>
              <a:t>Recursos</a:t>
            </a:r>
            <a:r>
              <a:rPr lang="es-AR" sz="2000" dirty="0">
                <a:latin typeface="Calibri" pitchFamily="34" charset="0"/>
              </a:rPr>
              <a:t> estatales, de Organizaciones socio-comunitarias y de particulares</a:t>
            </a:r>
          </a:p>
          <a:p>
            <a:pPr>
              <a:lnSpc>
                <a:spcPts val="1800"/>
              </a:lnSpc>
              <a:spcAft>
                <a:spcPts val="100"/>
              </a:spcAft>
            </a:pPr>
            <a:endParaRPr lang="es-ES" sz="2000" dirty="0">
              <a:latin typeface="Calibri" pitchFamily="34" charset="0"/>
            </a:endParaRPr>
          </a:p>
          <a:p>
            <a:pPr marL="342900" indent="-342900">
              <a:lnSpc>
                <a:spcPts val="1800"/>
              </a:lnSpc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s-AR" sz="2000" b="1" dirty="0">
                <a:latin typeface="Calibri" pitchFamily="34" charset="0"/>
              </a:rPr>
              <a:t>Alimentación en el hogar</a:t>
            </a:r>
            <a:endParaRPr lang="es-ES" sz="2000" b="1" dirty="0">
              <a:latin typeface="Calibri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1750" y="124"/>
            <a:ext cx="9132250" cy="980728"/>
          </a:xfrm>
          <a:prstGeom prst="rect">
            <a:avLst/>
          </a:prstGeom>
          <a:solidFill>
            <a:srgbClr val="213D4B"/>
          </a:solidFill>
          <a:ln>
            <a:solidFill>
              <a:srgbClr val="213D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" name="Rectángulo 2"/>
          <p:cNvSpPr/>
          <p:nvPr/>
        </p:nvSpPr>
        <p:spPr>
          <a:xfrm>
            <a:off x="863600" y="334521"/>
            <a:ext cx="4572000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AR" sz="2800" b="1" dirty="0">
                <a:solidFill>
                  <a:schemeClr val="bg1"/>
                </a:solidFill>
                <a:latin typeface="Calibri" pitchFamily="34" charset="0"/>
              </a:rPr>
              <a:t>ENCUESTA</a:t>
            </a:r>
          </a:p>
          <a:p>
            <a:endParaRPr lang="es-ES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385" name="1 Rectángulo"/>
          <p:cNvSpPr>
            <a:spLocks noChangeArrowheads="1"/>
          </p:cNvSpPr>
          <p:nvPr/>
        </p:nvSpPr>
        <p:spPr bwMode="auto">
          <a:xfrm>
            <a:off x="1348023" y="549275"/>
            <a:ext cx="64844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AR" sz="2000" b="1" dirty="0">
                <a:latin typeface="Calibri" pitchFamily="34" charset="0"/>
              </a:rPr>
              <a:t>CARACTERISTICAS SOCIODEMOGRÁFICAS DE LOS HOGARES</a:t>
            </a:r>
            <a:endParaRPr lang="es-ES" sz="2000" dirty="0">
              <a:latin typeface="Calibri" pitchFamily="34" charset="0"/>
            </a:endParaRPr>
          </a:p>
        </p:txBody>
      </p:sp>
      <p:graphicFrame>
        <p:nvGraphicFramePr>
          <p:cNvPr id="16386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5109159"/>
              </p:ext>
            </p:extLst>
          </p:nvPr>
        </p:nvGraphicFramePr>
        <p:xfrm>
          <a:off x="-765175" y="1268760"/>
          <a:ext cx="5832475" cy="3717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40" name="Gráfico" r:id="rId4" imgW="5791248" imgH="3686213" progId="Excel.Chart.8">
                  <p:embed/>
                </p:oleObj>
              </mc:Choice>
              <mc:Fallback>
                <p:oleObj name="Gráfico" r:id="rId4" imgW="5791248" imgH="3686213" progId="Excel.Chart.8">
                  <p:embed/>
                  <p:pic>
                    <p:nvPicPr>
                      <p:cNvPr id="0" name="1 Gráfico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5175" y="1268760"/>
                        <a:ext cx="5832475" cy="3717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9947824"/>
              </p:ext>
            </p:extLst>
          </p:nvPr>
        </p:nvGraphicFramePr>
        <p:xfrm>
          <a:off x="3491880" y="1340768"/>
          <a:ext cx="6174432" cy="3531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17409" name="3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6110517"/>
              </p:ext>
            </p:extLst>
          </p:nvPr>
        </p:nvGraphicFramePr>
        <p:xfrm>
          <a:off x="1907704" y="1268760"/>
          <a:ext cx="6067707" cy="41371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7" name="Gráfico" r:id="rId4" imgW="6543659" imgH="4467131" progId="Excel.Chart.8">
                  <p:embed/>
                </p:oleObj>
              </mc:Choice>
              <mc:Fallback>
                <p:oleObj name="Gráfico" r:id="rId4" imgW="6543659" imgH="4467131" progId="Excel.Chart.8">
                  <p:embed/>
                  <p:pic>
                    <p:nvPicPr>
                      <p:cNvPr id="0" name="3 Gráfico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7704" y="1268760"/>
                        <a:ext cx="6067707" cy="413714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0" name="2 Rectángulo"/>
          <p:cNvSpPr>
            <a:spLocks noChangeArrowheads="1"/>
          </p:cNvSpPr>
          <p:nvPr/>
        </p:nvSpPr>
        <p:spPr bwMode="auto">
          <a:xfrm>
            <a:off x="2627784" y="548680"/>
            <a:ext cx="339676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AR" sz="2000" b="1" dirty="0">
                <a:latin typeface="Calibri" pitchFamily="34" charset="0"/>
              </a:rPr>
              <a:t>CARACTERISTICAS </a:t>
            </a:r>
            <a:r>
              <a:rPr lang="es-AR" sz="2000" b="1" dirty="0" smtClean="0">
                <a:latin typeface="Calibri" pitchFamily="34" charset="0"/>
              </a:rPr>
              <a:t>LABORALES</a:t>
            </a:r>
            <a:endParaRPr lang="es-ES" sz="2000" dirty="0">
              <a:solidFill>
                <a:srgbClr val="FF33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31746" name="8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8947971"/>
              </p:ext>
            </p:extLst>
          </p:nvPr>
        </p:nvGraphicFramePr>
        <p:xfrm>
          <a:off x="1907704" y="1268760"/>
          <a:ext cx="5761062" cy="42566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4" name="Gráfico" r:id="rId4" imgW="5991225" imgH="4429070" progId="Excel.Chart.8">
                  <p:embed/>
                </p:oleObj>
              </mc:Choice>
              <mc:Fallback>
                <p:oleObj name="Gráfico" r:id="rId4" imgW="5991225" imgH="4429070" progId="Excel.Chart.8">
                  <p:embed/>
                  <p:pic>
                    <p:nvPicPr>
                      <p:cNvPr id="0" name="8 Gráfico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7704" y="1268760"/>
                        <a:ext cx="5761062" cy="425664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468313" y="44450"/>
            <a:ext cx="8280400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25" tIns="9525" rIns="9525" bIns="0" anchor="b"/>
          <a:lstStyle/>
          <a:p>
            <a:pPr algn="ctr" fontAlgn="b"/>
            <a:r>
              <a:rPr lang="es-AR" sz="2000" b="1" dirty="0" smtClean="0">
                <a:solidFill>
                  <a:srgbClr val="000000"/>
                </a:solidFill>
                <a:latin typeface="Calibri" pitchFamily="34" charset="0"/>
              </a:rPr>
              <a:t>ANTIGÜEDAD EN LA ASISTENCIA A LOS SDA</a:t>
            </a:r>
            <a:endParaRPr lang="es-AR" sz="2000" b="1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18433" name="4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0959560"/>
              </p:ext>
            </p:extLst>
          </p:nvPr>
        </p:nvGraphicFramePr>
        <p:xfrm>
          <a:off x="1763688" y="1152274"/>
          <a:ext cx="5976515" cy="36061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1" name="Gráfico" r:id="rId4" imgW="6381734" imgH="3848173" progId="Excel.Chart.8">
                  <p:embed/>
                </p:oleObj>
              </mc:Choice>
              <mc:Fallback>
                <p:oleObj name="Gráfico" r:id="rId4" imgW="6381734" imgH="3848173" progId="Excel.Chart.8">
                  <p:embed/>
                  <p:pic>
                    <p:nvPicPr>
                      <p:cNvPr id="0" name="4 Gráfico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688" y="1152274"/>
                        <a:ext cx="5976515" cy="360613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0" name="6 Rectángulo"/>
          <p:cNvSpPr>
            <a:spLocks noChangeArrowheads="1"/>
          </p:cNvSpPr>
          <p:nvPr/>
        </p:nvSpPr>
        <p:spPr bwMode="auto">
          <a:xfrm>
            <a:off x="1116013" y="4758408"/>
            <a:ext cx="72723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AR" dirty="0">
                <a:latin typeface="Calibri" pitchFamily="34" charset="0"/>
              </a:rPr>
              <a:t>Esa periodicidad era regular en una minoría de SDA (39</a:t>
            </a:r>
            <a:r>
              <a:rPr lang="es-AR" dirty="0" smtClean="0">
                <a:latin typeface="Calibri" pitchFamily="34" charset="0"/>
              </a:rPr>
              <a:t>%), ya que </a:t>
            </a:r>
            <a:r>
              <a:rPr lang="es-AR" b="1" dirty="0" smtClean="0">
                <a:latin typeface="Calibri" pitchFamily="34" charset="0"/>
              </a:rPr>
              <a:t>dependía de </a:t>
            </a:r>
            <a:r>
              <a:rPr lang="es-AR" b="1" dirty="0">
                <a:latin typeface="Calibri" pitchFamily="34" charset="0"/>
              </a:rPr>
              <a:t>la disponibilidad de </a:t>
            </a:r>
            <a:r>
              <a:rPr lang="es-AR" b="1" dirty="0" smtClean="0">
                <a:latin typeface="Calibri" pitchFamily="34" charset="0"/>
              </a:rPr>
              <a:t>alimentos en el SDA</a:t>
            </a:r>
            <a:r>
              <a:rPr lang="es-AR" dirty="0" smtClean="0">
                <a:latin typeface="Calibri" pitchFamily="34" charset="0"/>
              </a:rPr>
              <a:t>.</a:t>
            </a:r>
            <a:r>
              <a:rPr lang="es-AR" dirty="0" smtClean="0">
                <a:solidFill>
                  <a:srgbClr val="FF3300"/>
                </a:solidFill>
                <a:latin typeface="Calibri" pitchFamily="34" charset="0"/>
              </a:rPr>
              <a:t> </a:t>
            </a:r>
            <a:endParaRPr lang="es-ES" dirty="0">
              <a:solidFill>
                <a:srgbClr val="FF3300"/>
              </a:solidFill>
              <a:latin typeface="Calibri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727175" y="476672"/>
            <a:ext cx="720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000" b="1" dirty="0" smtClean="0">
                <a:latin typeface="+mn-lt"/>
              </a:rPr>
              <a:t>VECES QUE RECIBEN COMIDA DE LOS SDA</a:t>
            </a:r>
            <a:endParaRPr lang="es-AR" sz="20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2" name="5 Gráfico"/>
          <p:cNvGraphicFramePr>
            <a:graphicFrameLocks/>
          </p:cNvGraphicFramePr>
          <p:nvPr/>
        </p:nvGraphicFramePr>
        <p:xfrm>
          <a:off x="827584" y="1340768"/>
          <a:ext cx="7632848" cy="4179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3377975"/>
              </p:ext>
            </p:extLst>
          </p:nvPr>
        </p:nvGraphicFramePr>
        <p:xfrm>
          <a:off x="1331640" y="476672"/>
          <a:ext cx="6840760" cy="619125"/>
        </p:xfrm>
        <a:graphic>
          <a:graphicData uri="http://schemas.openxmlformats.org/drawingml/2006/table">
            <a:tbl>
              <a:tblPr/>
              <a:tblGrid>
                <a:gridCol w="68407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AR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APRECIACIÓN DE LA COMIDA QUE MÁS CONTRIBUYE</a:t>
                      </a:r>
                      <a:r>
                        <a:rPr lang="es-AR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</a:p>
                    <a:p>
                      <a:pPr algn="ctr" fontAlgn="b"/>
                      <a:r>
                        <a:rPr lang="es-AR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 RESOLVER EL </a:t>
                      </a:r>
                      <a:r>
                        <a:rPr lang="es-AR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SDA</a:t>
                      </a:r>
                      <a:endParaRPr lang="es-E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410</TotalTime>
  <Words>1270</Words>
  <Application>Microsoft Office PowerPoint</Application>
  <PresentationFormat>Presentación en pantalla (4:3)</PresentationFormat>
  <Paragraphs>125</Paragraphs>
  <Slides>33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33</vt:i4>
      </vt:variant>
    </vt:vector>
  </HeadingPairs>
  <TitlesOfParts>
    <vt:vector size="36" baseType="lpstr">
      <vt:lpstr>Tema de Office</vt:lpstr>
      <vt:lpstr>Gráfico</vt:lpstr>
      <vt:lpstr>Gráfico de Microsoft Excel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ENCUESTA ALIMENTACIÓN A HOGARES USUARIOS DE SITIOS DE DISTRIBUCIÓN DE ALIMENTOS SDA</dc:title>
  <dc:creator>luis</dc:creator>
  <cp:lastModifiedBy>luis</cp:lastModifiedBy>
  <cp:revision>38</cp:revision>
  <dcterms:created xsi:type="dcterms:W3CDTF">2019-12-15T17:35:24Z</dcterms:created>
  <dcterms:modified xsi:type="dcterms:W3CDTF">2019-12-17T01:02:28Z</dcterms:modified>
</cp:coreProperties>
</file>